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Вид под углом снизу на фасад современного здания с алюминиевыми дисками под ясным голубым небом"/>
          <p:cNvSpPr/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Вид под углом снизу на современное изогнутое здание под облачным небом"/>
          <p:cNvSpPr/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Вид изнутри современного белого здания со стеклянными панелями на ясное небо с редкими облаками"/>
          <p:cNvSpPr/>
          <p:nvPr>
            <p:ph type="pic" idx="23"/>
          </p:nvPr>
        </p:nvSpPr>
        <p:spPr>
          <a:xfrm>
            <a:off x="-124635" y="1270000"/>
            <a:ext cx="16840169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Вид под углом снизу на башню Азади в Тегеране (Иран) на фоне безоблачного ясного неба"/>
          <p:cNvSpPr/>
          <p:nvPr>
            <p:ph type="pic" idx="21"/>
          </p:nvPr>
        </p:nvSpPr>
        <p:spPr>
          <a:xfrm>
            <a:off x="0" y="-1282700"/>
            <a:ext cx="24384000" cy="16281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Вид изнутри каменной конструкции на лестницу и ясное голубое небо"/>
          <p:cNvSpPr/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Современное белое здание со стеклянными панелями на фоне ясного голубого неба"/>
          <p:cNvSpPr/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Небольшая часть современного моста в виде ракушки в Циндао (Шаньдун, Китай) под небом с редкими облаками"/>
          <p:cNvSpPr/>
          <p:nvPr>
            <p:ph type="pic" idx="22"/>
          </p:nvPr>
        </p:nvSpPr>
        <p:spPr>
          <a:xfrm>
            <a:off x="9271000" y="1263848"/>
            <a:ext cx="16773843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На базе RAW-сокетов"/>
          <p:cNvSpPr txBox="1"/>
          <p:nvPr>
            <p:ph type="subTitle" sz="quarter" idx="1"/>
          </p:nvPr>
        </p:nvSpPr>
        <p:spPr>
          <a:xfrm>
            <a:off x="629362" y="4794409"/>
            <a:ext cx="21971001" cy="1905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На базе RAW-сокетов</a:t>
            </a:r>
          </a:p>
        </p:txBody>
      </p:sp>
      <p:sp>
        <p:nvSpPr>
          <p:cNvPr id="152" name="Эмулятор «Умного дома»"/>
          <p:cNvSpPr txBox="1"/>
          <p:nvPr>
            <p:ph type="ctrTitle"/>
          </p:nvPr>
        </p:nvSpPr>
        <p:spPr>
          <a:xfrm>
            <a:off x="629360" y="37047"/>
            <a:ext cx="21971004" cy="4648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Эмулятор «Умного дома» </a:t>
            </a:r>
          </a:p>
        </p:txBody>
      </p:sp>
      <p:sp>
        <p:nvSpPr>
          <p:cNvPr id="153" name="Итоговой проект по курсу Embededed Systems:"/>
          <p:cNvSpPr txBox="1"/>
          <p:nvPr/>
        </p:nvSpPr>
        <p:spPr>
          <a:xfrm>
            <a:off x="629362" y="836067"/>
            <a:ext cx="21971001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defRPr b="1" sz="5500">
                <a:solidFill>
                  <a:srgbClr val="FFFFFF"/>
                </a:solidFill>
              </a:defRPr>
            </a:lvl1pPr>
          </a:lstStyle>
          <a:p>
            <a:pPr/>
            <a:r>
              <a:t>Итоговой проект по курсу Embededed Systems: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Контроллер света"/>
          <p:cNvSpPr txBox="1"/>
          <p:nvPr>
            <p:ph type="title"/>
          </p:nvPr>
        </p:nvSpPr>
        <p:spPr>
          <a:xfrm>
            <a:off x="1206500" y="679820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Контроллер света</a:t>
            </a:r>
          </a:p>
        </p:txBody>
      </p:sp>
      <p:sp>
        <p:nvSpPr>
          <p:cNvPr id="281" name="Как работает TCP:"/>
          <p:cNvSpPr txBox="1"/>
          <p:nvPr>
            <p:ph type="body" idx="21"/>
          </p:nvPr>
        </p:nvSpPr>
        <p:spPr>
          <a:xfrm>
            <a:off x="1206500" y="1973283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Как работает TCP: </a:t>
            </a:r>
          </a:p>
        </p:txBody>
      </p:sp>
      <p:pic>
        <p:nvPicPr>
          <p:cNvPr id="282" name="Снимок экрана 2025-10-02 в 13.22.21.png" descr="Снимок экрана 2025-10-02 в 13.22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16555" y="3398806"/>
            <a:ext cx="10350890" cy="96474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3" name="Снимок экрана 2025-10-02 в 13.23.31.png" descr="Снимок экрана 2025-10-02 в 13.23.3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07028" y="3446935"/>
            <a:ext cx="10169945" cy="98591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84" name="Снимок экрана 2025-10-02 в 13.24.43.png" descr="Снимок экрана 2025-10-02 в 13.24.4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8363" y="4694459"/>
            <a:ext cx="12698048" cy="70561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85" name="Снимок экрана 2025-10-02 в 13.27.06.png" descr="Снимок экрана 2025-10-02 в 13.27.0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568226" y="4694459"/>
            <a:ext cx="9739024" cy="70561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xit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11" dur="500" fill="hold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xit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21" dur="500" fill="hold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7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ID="10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2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xit" nodeType="clickEffect" presetID="10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36" dur="500" fill="hold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xit" nodeType="clickEffect" presetID="10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41" dur="500" fill="hold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4" grpId="5"/>
      <p:bldP build="whole" bldLvl="1" animBg="1" rev="0" advAuto="0" spid="284" grpId="7"/>
      <p:bldP build="whole" bldLvl="1" animBg="1" rev="0" advAuto="0" spid="282" grpId="1"/>
      <p:bldP build="whole" bldLvl="1" animBg="1" rev="0" advAuto="0" spid="282" grpId="2"/>
      <p:bldP build="whole" bldLvl="1" animBg="1" rev="0" advAuto="0" spid="283" grpId="4"/>
      <p:bldP build="whole" bldLvl="1" animBg="1" rev="0" advAuto="0" spid="285" grpId="6"/>
      <p:bldP build="whole" bldLvl="1" animBg="1" rev="0" advAuto="0" spid="283" grpId="3"/>
      <p:bldP build="whole" bldLvl="1" animBg="1" rev="0" advAuto="0" spid="285" grpId="8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Закругленный прямоугольник"/>
          <p:cNvSpPr/>
          <p:nvPr/>
        </p:nvSpPr>
        <p:spPr>
          <a:xfrm>
            <a:off x="2403874" y="5308517"/>
            <a:ext cx="5657052" cy="3098966"/>
          </a:xfrm>
          <a:prstGeom prst="roundRect">
            <a:avLst>
              <a:gd name="adj" fmla="val 14056"/>
            </a:avLst>
          </a:prstGeom>
          <a:solidFill>
            <a:srgbClr val="11161F"/>
          </a:solidFill>
          <a:ln w="38100">
            <a:solidFill>
              <a:srgbClr val="2AB181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2800">
                <a:solidFill>
                  <a:srgbClr val="F9FAFB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88" name="Линия"/>
          <p:cNvSpPr/>
          <p:nvPr/>
        </p:nvSpPr>
        <p:spPr>
          <a:xfrm>
            <a:off x="2389552" y="6056406"/>
            <a:ext cx="5685696" cy="1"/>
          </a:xfrm>
          <a:prstGeom prst="line">
            <a:avLst/>
          </a:prstGeom>
          <a:ln w="38100">
            <a:solidFill>
              <a:srgbClr val="2AB181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89" name="Сервер"/>
          <p:cNvSpPr txBox="1"/>
          <p:nvPr>
            <p:ph type="title" idx="4294967295"/>
          </p:nvPr>
        </p:nvSpPr>
        <p:spPr>
          <a:xfrm>
            <a:off x="2857500" y="2247900"/>
            <a:ext cx="9779000" cy="1435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Сервер</a:t>
            </a:r>
          </a:p>
        </p:txBody>
      </p:sp>
      <p:sp>
        <p:nvSpPr>
          <p:cNvPr id="290" name="Закругленный прямоугольник"/>
          <p:cNvSpPr/>
          <p:nvPr/>
        </p:nvSpPr>
        <p:spPr>
          <a:xfrm>
            <a:off x="8804674" y="5308517"/>
            <a:ext cx="5657052" cy="3098966"/>
          </a:xfrm>
          <a:prstGeom prst="roundRect">
            <a:avLst>
              <a:gd name="adj" fmla="val 14056"/>
            </a:avLst>
          </a:prstGeom>
          <a:solidFill>
            <a:srgbClr val="11161F"/>
          </a:solidFill>
          <a:ln w="38100">
            <a:solidFill>
              <a:srgbClr val="2AB18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1" name="Линия"/>
          <p:cNvSpPr/>
          <p:nvPr/>
        </p:nvSpPr>
        <p:spPr>
          <a:xfrm>
            <a:off x="8790352" y="6056406"/>
            <a:ext cx="5685697" cy="1"/>
          </a:xfrm>
          <a:prstGeom prst="line">
            <a:avLst/>
          </a:prstGeom>
          <a:ln w="38100">
            <a:solidFill>
              <a:srgbClr val="2AB181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2" name="Закругленный прямоугольник"/>
          <p:cNvSpPr/>
          <p:nvPr/>
        </p:nvSpPr>
        <p:spPr>
          <a:xfrm>
            <a:off x="15205474" y="1415967"/>
            <a:ext cx="5657052" cy="3098966"/>
          </a:xfrm>
          <a:prstGeom prst="roundRect">
            <a:avLst>
              <a:gd name="adj" fmla="val 14056"/>
            </a:avLst>
          </a:prstGeom>
          <a:solidFill>
            <a:srgbClr val="11161F"/>
          </a:solidFill>
          <a:ln w="38100">
            <a:solidFill>
              <a:srgbClr val="2AB18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3" name="Линия"/>
          <p:cNvSpPr/>
          <p:nvPr/>
        </p:nvSpPr>
        <p:spPr>
          <a:xfrm>
            <a:off x="15191151" y="2163856"/>
            <a:ext cx="5685697" cy="1"/>
          </a:xfrm>
          <a:prstGeom prst="line">
            <a:avLst/>
          </a:prstGeom>
          <a:ln w="38100">
            <a:solidFill>
              <a:srgbClr val="2AB181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4" name="Закругленный прямоугольник"/>
          <p:cNvSpPr/>
          <p:nvPr/>
        </p:nvSpPr>
        <p:spPr>
          <a:xfrm>
            <a:off x="15205474" y="5308517"/>
            <a:ext cx="5657052" cy="3098966"/>
          </a:xfrm>
          <a:prstGeom prst="roundRect">
            <a:avLst>
              <a:gd name="adj" fmla="val 14056"/>
            </a:avLst>
          </a:prstGeom>
          <a:solidFill>
            <a:srgbClr val="11161F"/>
          </a:solidFill>
          <a:ln w="38100">
            <a:solidFill>
              <a:srgbClr val="2AB18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5" name="Линия"/>
          <p:cNvSpPr/>
          <p:nvPr/>
        </p:nvSpPr>
        <p:spPr>
          <a:xfrm>
            <a:off x="15191151" y="6056406"/>
            <a:ext cx="5685697" cy="1"/>
          </a:xfrm>
          <a:prstGeom prst="line">
            <a:avLst/>
          </a:prstGeom>
          <a:ln w="38100">
            <a:solidFill>
              <a:srgbClr val="2AB181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6" name="Закругленный прямоугольник"/>
          <p:cNvSpPr/>
          <p:nvPr/>
        </p:nvSpPr>
        <p:spPr>
          <a:xfrm>
            <a:off x="15205474" y="9201067"/>
            <a:ext cx="5657052" cy="3098966"/>
          </a:xfrm>
          <a:prstGeom prst="roundRect">
            <a:avLst>
              <a:gd name="adj" fmla="val 14056"/>
            </a:avLst>
          </a:prstGeom>
          <a:solidFill>
            <a:srgbClr val="11161F"/>
          </a:solidFill>
          <a:ln w="38100">
            <a:solidFill>
              <a:srgbClr val="2AB18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7" name="Линия"/>
          <p:cNvSpPr/>
          <p:nvPr/>
        </p:nvSpPr>
        <p:spPr>
          <a:xfrm>
            <a:off x="15191151" y="9948956"/>
            <a:ext cx="5685697" cy="1"/>
          </a:xfrm>
          <a:prstGeom prst="line">
            <a:avLst/>
          </a:prstGeom>
          <a:ln w="38100">
            <a:solidFill>
              <a:srgbClr val="2AB181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8" name="01"/>
          <p:cNvSpPr txBox="1"/>
          <p:nvPr/>
        </p:nvSpPr>
        <p:spPr>
          <a:xfrm>
            <a:off x="2724602" y="5353050"/>
            <a:ext cx="54519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>
                <a:solidFill>
                  <a:srgbClr val="2AB18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299" name="02"/>
          <p:cNvSpPr txBox="1"/>
          <p:nvPr/>
        </p:nvSpPr>
        <p:spPr>
          <a:xfrm>
            <a:off x="9096951" y="5353050"/>
            <a:ext cx="602098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>
                <a:solidFill>
                  <a:srgbClr val="2AB18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300" name="03"/>
          <p:cNvSpPr txBox="1"/>
          <p:nvPr/>
        </p:nvSpPr>
        <p:spPr>
          <a:xfrm>
            <a:off x="15518975" y="1495531"/>
            <a:ext cx="615405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>
                <a:solidFill>
                  <a:srgbClr val="2AB18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301" name="04"/>
          <p:cNvSpPr txBox="1"/>
          <p:nvPr/>
        </p:nvSpPr>
        <p:spPr>
          <a:xfrm>
            <a:off x="15526202" y="5345912"/>
            <a:ext cx="60095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>
                <a:solidFill>
                  <a:srgbClr val="2AB18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04</a:t>
            </a:r>
          </a:p>
        </p:txBody>
      </p:sp>
      <p:sp>
        <p:nvSpPr>
          <p:cNvPr id="302" name="05"/>
          <p:cNvSpPr txBox="1"/>
          <p:nvPr/>
        </p:nvSpPr>
        <p:spPr>
          <a:xfrm>
            <a:off x="15517483" y="9196293"/>
            <a:ext cx="618388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>
                <a:solidFill>
                  <a:srgbClr val="2AB18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05</a:t>
            </a:r>
          </a:p>
        </p:txBody>
      </p:sp>
      <p:sp>
        <p:nvSpPr>
          <p:cNvPr id="303" name="Многопоточная обработка до 5 TCP-подключений и независимую обработку пакетов."/>
          <p:cNvSpPr txBox="1"/>
          <p:nvPr/>
        </p:nvSpPr>
        <p:spPr>
          <a:xfrm>
            <a:off x="2646727" y="6283395"/>
            <a:ext cx="5171346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700">
                <a:solidFill>
                  <a:srgbClr val="F9FAF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Многопоточная обработка до 5 TCP-подключений и независимую обработку пакетов.</a:t>
            </a:r>
          </a:p>
        </p:txBody>
      </p:sp>
      <p:sp>
        <p:nvSpPr>
          <p:cNvPr id="304" name="Опция шифрования:…"/>
          <p:cNvSpPr txBox="1"/>
          <p:nvPr/>
        </p:nvSpPr>
        <p:spPr>
          <a:xfrm>
            <a:off x="9047526" y="6283395"/>
            <a:ext cx="5171347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700">
                <a:solidFill>
                  <a:srgbClr val="F9FAF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Опция шифрования:</a:t>
            </a:r>
          </a:p>
          <a:p>
            <a:pPr algn="l" defTabSz="457200">
              <a:defRPr sz="2700">
                <a:solidFill>
                  <a:srgbClr val="F9FAFB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Все модули шифруют и дешифруют пакеты используя Base64 + XOR.</a:t>
            </a:r>
          </a:p>
        </p:txBody>
      </p:sp>
      <p:sp>
        <p:nvSpPr>
          <p:cNvPr id="305" name="CLI интерфейс позволяет просмотреть список подключенных устройств и управлять светильниками."/>
          <p:cNvSpPr txBox="1"/>
          <p:nvPr/>
        </p:nvSpPr>
        <p:spPr>
          <a:xfrm>
            <a:off x="15448326" y="6283395"/>
            <a:ext cx="5171347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700">
                <a:solidFill>
                  <a:srgbClr val="F9FAF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CLI интерфейс позволяет просмотреть список подключенных устройств и управлять светильниками.</a:t>
            </a:r>
          </a:p>
        </p:txBody>
      </p:sp>
      <p:sp>
        <p:nvSpPr>
          <p:cNvPr id="306" name="Пользователи могут просмотреть статистику по температуре и свету используя Telegram."/>
          <p:cNvSpPr txBox="1"/>
          <p:nvPr/>
        </p:nvSpPr>
        <p:spPr>
          <a:xfrm>
            <a:off x="15448326" y="10154167"/>
            <a:ext cx="5171347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700">
                <a:solidFill>
                  <a:srgbClr val="F9FAF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Пользователи могут просмотреть статистику по температуре и свету используя Telegram.</a:t>
            </a:r>
          </a:p>
        </p:txBody>
      </p:sp>
      <p:sp>
        <p:nvSpPr>
          <p:cNvPr id="307" name="Лог работы записывается в кольцевой буфер, что экономит память в ресурсо-ограниченой среде."/>
          <p:cNvSpPr txBox="1"/>
          <p:nvPr/>
        </p:nvSpPr>
        <p:spPr>
          <a:xfrm>
            <a:off x="15380360" y="2412623"/>
            <a:ext cx="5307281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7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Лог работы записывается в кольцевой буфер, что экономит память в ресурсо-ограниченой среде.</a:t>
            </a:r>
          </a:p>
        </p:txBody>
      </p:sp>
      <p:sp>
        <p:nvSpPr>
          <p:cNvPr id="308" name="Ключевые моменты:"/>
          <p:cNvSpPr txBox="1"/>
          <p:nvPr/>
        </p:nvSpPr>
        <p:spPr>
          <a:xfrm>
            <a:off x="2869045" y="3635604"/>
            <a:ext cx="21971001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Ключевые моменты: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Class="entr" nodeType="afterEffect" presetID="10" grpId="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9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Class="entr" nodeType="afterEffect" presetID="10" grpId="5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3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Class="entr" nodeType="afterEffect" presetID="10" grpId="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7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Class="entr" nodeType="afterEffect" presetID="10" grpId="7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1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Class="entr" nodeType="afterEffect" presetID="10" grpId="8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5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Class="entr" nodeType="afterEffect" presetID="10" grpId="9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9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Class="entr" nodeType="afterEffect" presetID="10" grpId="10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3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Class="entr" nodeType="afterEffect" presetID="10" grpId="1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7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Class="entr" nodeType="afterEffect" presetID="10" grpId="1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1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Class="entr" nodeType="afterEffect" presetID="10" grpId="13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5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Class="entr" nodeType="afterEffect" presetID="10" grpId="1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9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Class="entr" nodeType="afterEffect" presetID="10" grpId="15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63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Class="entr" nodeType="afterEffect" presetID="10" grpId="1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67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Class="entr" nodeType="afterEffect" presetID="10" grpId="17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1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Class="entr" nodeType="afterEffect" presetID="10" grpId="18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5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Class="entr" nodeType="afterEffect" presetID="10" grpId="19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9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Class="entr" nodeType="afterEffect" presetID="10" grpId="20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83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8" grpId="2"/>
      <p:bldP build="whole" bldLvl="1" animBg="1" rev="0" advAuto="0" spid="288" grpId="3"/>
      <p:bldP build="whole" bldLvl="1" animBg="1" rev="0" advAuto="0" spid="292" grpId="9"/>
      <p:bldP build="whole" bldLvl="1" animBg="1" rev="0" advAuto="0" spid="294" grpId="13"/>
      <p:bldP build="whole" bldLvl="1" animBg="1" rev="0" advAuto="0" spid="304" grpId="8"/>
      <p:bldP build="whole" bldLvl="1" animBg="1" rev="0" advAuto="0" spid="300" grpId="10"/>
      <p:bldP build="whole" bldLvl="1" animBg="1" rev="0" advAuto="0" spid="296" grpId="17"/>
      <p:bldP build="whole" bldLvl="1" animBg="1" rev="0" advAuto="0" spid="291" grpId="7"/>
      <p:bldP build="whole" bldLvl="1" animBg="1" rev="0" advAuto="0" spid="305" grpId="16"/>
      <p:bldP build="whole" bldLvl="1" animBg="1" rev="0" advAuto="0" spid="293" grpId="11"/>
      <p:bldP build="whole" bldLvl="1" animBg="1" rev="0" advAuto="0" spid="303" grpId="4"/>
      <p:bldP build="whole" bldLvl="1" animBg="1" rev="0" advAuto="0" spid="295" grpId="15"/>
      <p:bldP build="whole" bldLvl="1" animBg="1" rev="0" advAuto="0" spid="287" grpId="1"/>
      <p:bldP build="whole" bldLvl="1" animBg="1" rev="0" advAuto="0" spid="297" grpId="19"/>
      <p:bldP build="whole" bldLvl="1" animBg="1" rev="0" advAuto="0" spid="290" grpId="5"/>
      <p:bldP build="whole" bldLvl="1" animBg="1" rev="0" advAuto="0" spid="301" grpId="14"/>
      <p:bldP build="whole" bldLvl="1" animBg="1" rev="0" advAuto="0" spid="307" grpId="12"/>
      <p:bldP build="whole" bldLvl="1" animBg="1" rev="0" advAuto="0" spid="299" grpId="6"/>
      <p:bldP build="whole" bldLvl="1" animBg="1" rev="0" advAuto="0" spid="302" grpId="18"/>
      <p:bldP build="whole" bldLvl="1" animBg="1" rev="0" advAuto="0" spid="306" grpId="2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Да, он очень большой…"/>
          <p:cNvSpPr txBox="1"/>
          <p:nvPr/>
        </p:nvSpPr>
        <p:spPr>
          <a:xfrm>
            <a:off x="586115" y="3926611"/>
            <a:ext cx="21971001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Да, он очень большой…</a:t>
            </a:r>
          </a:p>
        </p:txBody>
      </p:sp>
      <p:sp>
        <p:nvSpPr>
          <p:cNvPr id="311" name="Сервер"/>
          <p:cNvSpPr txBox="1"/>
          <p:nvPr>
            <p:ph type="title" idx="4294967295"/>
          </p:nvPr>
        </p:nvSpPr>
        <p:spPr>
          <a:xfrm>
            <a:off x="526404" y="375073"/>
            <a:ext cx="9779001" cy="1435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Сервер</a:t>
            </a:r>
          </a:p>
        </p:txBody>
      </p:sp>
      <p:sp>
        <p:nvSpPr>
          <p:cNvPr id="312" name="Схема работы:"/>
          <p:cNvSpPr txBox="1"/>
          <p:nvPr/>
        </p:nvSpPr>
        <p:spPr>
          <a:xfrm>
            <a:off x="586115" y="1631073"/>
            <a:ext cx="21971001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Схема работы:</a:t>
            </a:r>
          </a:p>
        </p:txBody>
      </p:sp>
      <p:pic>
        <p:nvPicPr>
          <p:cNvPr id="31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8982" y="245272"/>
            <a:ext cx="11454394" cy="132254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clickEffect" presetSubtype="0" presetID="6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313"/>
                                        </p:tgtEl>
                                      </p:cBhvr>
                                      <p:by x="270120" y="27012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418315 0.641178" origin="layout" pathEditMode="relative">
                                      <p:cBhvr>
                                        <p:cTn id="9" dur="1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mph" nodeType="clickEffect" presetSubtype="0" presetID="6" grpId="3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1000" fill="hold"/>
                                        <p:tgtEl>
                                          <p:spTgt spid="313"/>
                                        </p:tgtEl>
                                      </p:cBhvr>
                                      <p:by x="114253" y="114253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path" nodeType="withEffect" presetSubtype="0" presetID="-1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418315 0.641178 L 0.036200 0.879535" origin="layout" pathEditMode="relative">
                                      <p:cBhvr>
                                        <p:cTn id="16" dur="1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mph" nodeType="clickEffect" presetSubtype="0" presetID="6" grpId="5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313"/>
                                        </p:tgtEl>
                                      </p:cBhvr>
                                      <p:by x="90257" y="90257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path" nodeType="withEffect" presetSubtype="0" presetID="-1" grpId="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36200 0.879535 L -0.178320 0.669781" origin="layout" pathEditMode="relative">
                                      <p:cBhvr>
                                        <p:cTn id="23" dur="1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mph" nodeType="clickEffect" presetSubtype="0" presetID="6" grpId="7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1000" fill="hold"/>
                                        <p:tgtEl>
                                          <p:spTgt spid="313"/>
                                        </p:tgtEl>
                                      </p:cBhvr>
                                      <p:by x="120447" y="120447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path" nodeType="withEffect" presetSubtype="0" presetID="-1" grpId="8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-0.178320 0.669781 L -0.292284 -0.274110" origin="layout" pathEditMode="relative">
                                      <p:cBhvr>
                                        <p:cTn id="30" dur="1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mph" nodeType="clickEffect" presetSubtype="0" presetID="6" grpId="9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1000" fill="hold"/>
                                        <p:tgtEl>
                                          <p:spTgt spid="313"/>
                                        </p:tgtEl>
                                      </p:cBhvr>
                                      <p:by x="99288" y="99288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path" nodeType="withEffect" presetSubtype="0" presetID="-1" grpId="10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-0.292284 -0.274110 L -0.344574 -1.129809" origin="layout" pathEditMode="relative">
                                      <p:cBhvr>
                                        <p:cTn id="37" dur="1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3" grpId="1"/>
      <p:bldP build="whole" bldLvl="1" animBg="1" rev="0" advAuto="0" spid="313" grpId="9"/>
      <p:bldP build="whole" bldLvl="1" animBg="1" rev="0" advAuto="0" spid="313" grpId="3"/>
      <p:bldP build="whole" bldLvl="1" animBg="1" rev="0" advAuto="0" spid="313" grpId="5"/>
      <p:bldP build="whole" bldLvl="1" animBg="1" rev="0" advAuto="0" spid="313" grpId="7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Результаты работы"/>
          <p:cNvSpPr txBox="1"/>
          <p:nvPr>
            <p:ph type="body" sz="half" idx="1"/>
          </p:nvPr>
        </p:nvSpPr>
        <p:spPr>
          <a:xfrm>
            <a:off x="508094" y="898988"/>
            <a:ext cx="21971001" cy="3874314"/>
          </a:xfrm>
          <a:prstGeom prst="rect">
            <a:avLst/>
          </a:prstGeom>
        </p:spPr>
        <p:txBody>
          <a:bodyPr/>
          <a:lstStyle>
            <a:lvl1pPr algn="l">
              <a:defRPr spc="-176" sz="8800">
                <a:solidFill>
                  <a:srgbClr val="FFFFFF"/>
                </a:solidFill>
              </a:defRPr>
            </a:lvl1pPr>
          </a:lstStyle>
          <a:p>
            <a:pPr/>
            <a:r>
              <a:t>Результаты работы</a:t>
            </a:r>
          </a:p>
        </p:txBody>
      </p:sp>
      <p:sp>
        <p:nvSpPr>
          <p:cNvPr id="316" name="В ходе проекта были реализованы основные модули и каждое из дополнительных заданий.…"/>
          <p:cNvSpPr txBox="1"/>
          <p:nvPr/>
        </p:nvSpPr>
        <p:spPr>
          <a:xfrm>
            <a:off x="460035" y="4375275"/>
            <a:ext cx="18419521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5100">
                <a:solidFill>
                  <a:srgbClr val="FFFFFF"/>
                </a:solidFill>
              </a:defRPr>
            </a:pPr>
            <a:r>
              <a:t>В ходе проекта были реализованы основные модули и каждое из дополнительных заданий.</a:t>
            </a:r>
          </a:p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5100">
                <a:solidFill>
                  <a:srgbClr val="FFFFFF"/>
                </a:solidFill>
              </a:defRPr>
            </a:pPr>
            <a:r>
              <a:t>С нуля было реализовано сетевое общение между модулями и дополнительные надстройки над ним.</a:t>
            </a:r>
          </a:p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5100">
                <a:solidFill>
                  <a:srgbClr val="FFFFFF"/>
                </a:solidFill>
              </a:defRPr>
            </a:pPr>
            <a:r>
              <a:t>Приобретен опыт работы в команде над комплексным, многоуровневым проектом.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3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10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0" dur="1000"/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0" dur="1000"/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16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Возможные улучшения"/>
          <p:cNvSpPr txBox="1"/>
          <p:nvPr>
            <p:ph type="body" sz="half" idx="1"/>
          </p:nvPr>
        </p:nvSpPr>
        <p:spPr>
          <a:xfrm>
            <a:off x="508094" y="898988"/>
            <a:ext cx="21971001" cy="3874314"/>
          </a:xfrm>
          <a:prstGeom prst="rect">
            <a:avLst/>
          </a:prstGeom>
        </p:spPr>
        <p:txBody>
          <a:bodyPr/>
          <a:lstStyle>
            <a:lvl1pPr algn="l">
              <a:defRPr spc="-176" sz="8800">
                <a:solidFill>
                  <a:srgbClr val="FFFFFF"/>
                </a:solidFill>
              </a:defRPr>
            </a:lvl1pPr>
          </a:lstStyle>
          <a:p>
            <a:pPr/>
            <a:r>
              <a:t>Возможные улучшения</a:t>
            </a:r>
          </a:p>
        </p:txBody>
      </p:sp>
      <p:sp>
        <p:nvSpPr>
          <p:cNvPr id="319" name="Добавить возможность управлять устройствами через интерфейс бота.…"/>
          <p:cNvSpPr txBox="1"/>
          <p:nvPr/>
        </p:nvSpPr>
        <p:spPr>
          <a:xfrm>
            <a:off x="460035" y="4375275"/>
            <a:ext cx="18419521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5400">
                <a:solidFill>
                  <a:srgbClr val="FFFFFF"/>
                </a:solidFill>
              </a:defRPr>
            </a:pPr>
            <a:r>
              <a:t>Добавить возможность управлять устройствами через интерфейс бота.</a:t>
            </a:r>
          </a:p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5400">
                <a:solidFill>
                  <a:srgbClr val="FFFFFF"/>
                </a:solidFill>
              </a:defRPr>
            </a:pPr>
            <a:r>
              <a:t>Реализация дополнительных умных устройств и интеграция в проект.</a:t>
            </a:r>
          </a:p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5400">
                <a:solidFill>
                  <a:srgbClr val="FFFFFF"/>
                </a:solidFill>
              </a:defRPr>
            </a:pPr>
            <a:r>
              <a:t>Использование технологий разработанных для эмулятора на настоящих IoT устройствах.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31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10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0" dur="1000"/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0" dur="1000"/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19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Демонстрация работы"/>
          <p:cNvSpPr txBox="1"/>
          <p:nvPr>
            <p:ph type="body" sz="half" idx="1"/>
          </p:nvPr>
        </p:nvSpPr>
        <p:spPr>
          <a:xfrm>
            <a:off x="1206500" y="1075927"/>
            <a:ext cx="17895242" cy="7241584"/>
          </a:xfrm>
          <a:prstGeom prst="rect">
            <a:avLst/>
          </a:prstGeom>
        </p:spPr>
        <p:txBody>
          <a:bodyPr/>
          <a:lstStyle>
            <a:lvl1pPr algn="l">
              <a:defRPr spc="-130" sz="13000">
                <a:solidFill>
                  <a:srgbClr val="FFFFFF"/>
                </a:solidFill>
              </a:defRPr>
            </a:lvl1pPr>
          </a:lstStyle>
          <a:p>
            <a:pPr/>
            <a:r>
              <a:t>Демонстрация работы</a:t>
            </a:r>
          </a:p>
        </p:txBody>
      </p:sp>
      <p:pic>
        <p:nvPicPr>
          <p:cNvPr id="322" name="qr.png" descr="q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40371" y="2616341"/>
            <a:ext cx="8483319" cy="84833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Благодарим за внимание"/>
          <p:cNvSpPr/>
          <p:nvPr/>
        </p:nvSpPr>
        <p:spPr>
          <a:xfrm>
            <a:off x="2357308" y="5982170"/>
            <a:ext cx="19477379" cy="2533792"/>
          </a:xfrm>
          <a:prstGeom prst="roundRect">
            <a:avLst>
              <a:gd name="adj" fmla="val 15000"/>
            </a:avLst>
          </a:prstGeom>
          <a:solidFill>
            <a:srgbClr val="000000">
              <a:alpha val="45590"/>
            </a:srgbClr>
          </a:solidFill>
          <a:ln w="127000">
            <a:solidFill>
              <a:srgbClr val="000000">
                <a:alpha val="4559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lnSpc>
                <a:spcPct val="80000"/>
              </a:lnSpc>
              <a:defRPr b="1" spc="-115" sz="11500">
                <a:solidFill>
                  <a:srgbClr val="FFFFFF"/>
                </a:solidFill>
              </a:defRPr>
            </a:lvl1pPr>
          </a:lstStyle>
          <a:p>
            <a:pPr/>
            <a:r>
              <a:t>Благодарим за внимание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25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Команда разработчиков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Команда разработчиков</a:t>
            </a:r>
          </a:p>
        </p:txBody>
      </p:sp>
      <p:sp>
        <p:nvSpPr>
          <p:cNvPr id="156" name="Разработка главных функций сервера, шифрования, обработки JSON пакетов и TCP сообщений:"/>
          <p:cNvSpPr txBox="1"/>
          <p:nvPr>
            <p:ph type="body" sz="quarter" idx="1"/>
          </p:nvPr>
        </p:nvSpPr>
        <p:spPr>
          <a:xfrm>
            <a:off x="1206500" y="4248504"/>
            <a:ext cx="12341296" cy="23326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Разработка главных функций сервера, шифрования, обработки JSON пакетов и TCP сообщений:</a:t>
            </a:r>
          </a:p>
        </p:txBody>
      </p:sp>
      <p:sp>
        <p:nvSpPr>
          <p:cNvPr id="157" name="Илья Нестеров"/>
          <p:cNvSpPr txBox="1"/>
          <p:nvPr/>
        </p:nvSpPr>
        <p:spPr>
          <a:xfrm>
            <a:off x="16086290" y="4248504"/>
            <a:ext cx="5593458" cy="233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2340805">
              <a:lnSpc>
                <a:spcPct val="90000"/>
              </a:lnSpc>
              <a:spcBef>
                <a:spcPts val="4300"/>
              </a:spcBef>
              <a:defRPr sz="5856">
                <a:solidFill>
                  <a:srgbClr val="FFFFFF"/>
                </a:solidFill>
              </a:defRPr>
            </a:lvl1pPr>
          </a:lstStyle>
          <a:p>
            <a:pPr/>
            <a:r>
              <a:t>Илья Нестеров</a:t>
            </a:r>
          </a:p>
        </p:txBody>
      </p:sp>
      <p:sp>
        <p:nvSpPr>
          <p:cNvPr id="158" name="Разработка контроллера света, архитектуры TCP, аварийных отключений:"/>
          <p:cNvSpPr txBox="1"/>
          <p:nvPr/>
        </p:nvSpPr>
        <p:spPr>
          <a:xfrm>
            <a:off x="1206500" y="7210191"/>
            <a:ext cx="12341296" cy="233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FFFFFF"/>
                </a:solidFill>
              </a:defRPr>
            </a:lvl1pPr>
          </a:lstStyle>
          <a:p>
            <a:pPr/>
            <a:r>
              <a:t>Разработка контроллера света, архитектуры TCP, аварийных отключений:</a:t>
            </a:r>
          </a:p>
        </p:txBody>
      </p:sp>
      <p:sp>
        <p:nvSpPr>
          <p:cNvPr id="159" name="Разработка датчика температуры, кольцевого буфера, UDP взаимодейтсивя и визуализации статистики:"/>
          <p:cNvSpPr txBox="1"/>
          <p:nvPr/>
        </p:nvSpPr>
        <p:spPr>
          <a:xfrm>
            <a:off x="1206499" y="10171879"/>
            <a:ext cx="12211479" cy="2332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79119" indent="-579119" algn="l" defTabSz="2316421">
              <a:lnSpc>
                <a:spcPct val="90000"/>
              </a:lnSpc>
              <a:spcBef>
                <a:spcPts val="4200"/>
              </a:spcBef>
              <a:buSzPct val="123000"/>
              <a:buChar char="•"/>
              <a:defRPr sz="4560">
                <a:solidFill>
                  <a:srgbClr val="FFFFFF"/>
                </a:solidFill>
              </a:defRPr>
            </a:lvl1pPr>
          </a:lstStyle>
          <a:p>
            <a:pPr/>
            <a:r>
              <a:t>Разработка датчика температуры, кольцевого буфера, UDP взаимодейтсивя и визуализации статистики:</a:t>
            </a:r>
          </a:p>
        </p:txBody>
      </p:sp>
      <p:sp>
        <p:nvSpPr>
          <p:cNvPr id="160" name="Денис Носов"/>
          <p:cNvSpPr txBox="1"/>
          <p:nvPr/>
        </p:nvSpPr>
        <p:spPr>
          <a:xfrm>
            <a:off x="16086290" y="7210191"/>
            <a:ext cx="5593458" cy="233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2340805">
              <a:lnSpc>
                <a:spcPct val="90000"/>
              </a:lnSpc>
              <a:spcBef>
                <a:spcPts val="4300"/>
              </a:spcBef>
              <a:defRPr sz="5856">
                <a:solidFill>
                  <a:srgbClr val="FFFFFF"/>
                </a:solidFill>
              </a:defRPr>
            </a:lvl1pPr>
          </a:lstStyle>
          <a:p>
            <a:pPr/>
            <a:r>
              <a:t>Денис Носов</a:t>
            </a:r>
          </a:p>
        </p:txBody>
      </p:sp>
      <p:sp>
        <p:nvSpPr>
          <p:cNvPr id="161" name="Илья Сухаренко"/>
          <p:cNvSpPr txBox="1"/>
          <p:nvPr/>
        </p:nvSpPr>
        <p:spPr>
          <a:xfrm>
            <a:off x="16086290" y="10171879"/>
            <a:ext cx="6178598" cy="2332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6100">
                <a:solidFill>
                  <a:srgbClr val="FFFFFF"/>
                </a:solidFill>
              </a:defRPr>
            </a:lvl1pPr>
          </a:lstStyle>
          <a:p>
            <a:pPr/>
            <a:r>
              <a:t>Илья Сухаренко</a:t>
            </a:r>
          </a:p>
        </p:txBody>
      </p:sp>
      <p:sp>
        <p:nvSpPr>
          <p:cNvPr id="162" name="Линия"/>
          <p:cNvSpPr/>
          <p:nvPr/>
        </p:nvSpPr>
        <p:spPr>
          <a:xfrm>
            <a:off x="14232842" y="4861427"/>
            <a:ext cx="1168401" cy="1"/>
          </a:xfrm>
          <a:prstGeom prst="line">
            <a:avLst/>
          </a:prstGeom>
          <a:ln w="25400">
            <a:solidFill>
              <a:srgbClr val="2AB181"/>
            </a:solidFill>
            <a:miter lim="400000"/>
            <a:headEnd type="oval"/>
            <a:tailEnd type="oval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3" name="Линия"/>
          <p:cNvSpPr/>
          <p:nvPr/>
        </p:nvSpPr>
        <p:spPr>
          <a:xfrm>
            <a:off x="14232842" y="7733885"/>
            <a:ext cx="1168401" cy="1"/>
          </a:xfrm>
          <a:prstGeom prst="line">
            <a:avLst/>
          </a:prstGeom>
          <a:ln w="25400">
            <a:solidFill>
              <a:srgbClr val="2AB181"/>
            </a:solidFill>
            <a:miter lim="400000"/>
            <a:headEnd type="oval"/>
            <a:tailEnd type="oval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4" name="Линия"/>
          <p:cNvSpPr/>
          <p:nvPr/>
        </p:nvSpPr>
        <p:spPr>
          <a:xfrm>
            <a:off x="14232842" y="10606343"/>
            <a:ext cx="1168401" cy="1"/>
          </a:xfrm>
          <a:prstGeom prst="line">
            <a:avLst/>
          </a:prstGeom>
          <a:ln w="25400">
            <a:solidFill>
              <a:srgbClr val="2AB181"/>
            </a:solidFill>
            <a:miter lim="400000"/>
            <a:headEnd type="oval"/>
            <a:tailEnd type="oval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5" name="@kkuusstt"/>
          <p:cNvSpPr txBox="1"/>
          <p:nvPr/>
        </p:nvSpPr>
        <p:spPr>
          <a:xfrm>
            <a:off x="16088952" y="5153101"/>
            <a:ext cx="1742949" cy="523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rgbClr val="D5D5D5"/>
                </a:solidFill>
              </a:defRPr>
            </a:lvl1pPr>
          </a:lstStyle>
          <a:p>
            <a:pPr/>
            <a:r>
              <a:t>@kkuusstt</a:t>
            </a:r>
          </a:p>
        </p:txBody>
      </p:sp>
      <p:sp>
        <p:nvSpPr>
          <p:cNvPr id="166" name="@Moroz2531"/>
          <p:cNvSpPr txBox="1"/>
          <p:nvPr/>
        </p:nvSpPr>
        <p:spPr>
          <a:xfrm>
            <a:off x="16057943" y="8114788"/>
            <a:ext cx="2190294" cy="523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rgbClr val="D5D5D5"/>
                </a:solidFill>
              </a:defRPr>
            </a:lvl1pPr>
          </a:lstStyle>
          <a:p>
            <a:pPr/>
            <a:r>
              <a:t>@Moroz2531</a:t>
            </a:r>
          </a:p>
        </p:txBody>
      </p:sp>
      <p:sp>
        <p:nvSpPr>
          <p:cNvPr id="167" name="@geopozitcia"/>
          <p:cNvSpPr txBox="1"/>
          <p:nvPr/>
        </p:nvSpPr>
        <p:spPr>
          <a:xfrm>
            <a:off x="16035363" y="11076475"/>
            <a:ext cx="2235455" cy="523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rgbClr val="D5D5D5"/>
                </a:solidFill>
              </a:defRPr>
            </a:lvl1pPr>
          </a:lstStyle>
          <a:p>
            <a:pPr/>
            <a:r>
              <a:t>@geopozitcia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7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00"/>
                            </p:stCondLst>
                            <p:childTnLst>
                              <p:par>
                                <p:cTn id="17" presetClass="entr" nodeType="after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9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00"/>
                            </p:stCondLst>
                            <p:childTnLst>
                              <p:par>
                                <p:cTn id="21" presetClass="entr" nodeType="after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3" dur="7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900"/>
                            </p:stCondLst>
                            <p:childTnLst>
                              <p:par>
                                <p:cTn id="25" presetClass="entr" nodeType="afterEffect" presetID="10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00"/>
                            </p:stCondLst>
                            <p:childTnLst>
                              <p:par>
                                <p:cTn id="29" presetClass="entr" nodeType="afterEffect" presetID="10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900"/>
                            </p:stCondLst>
                            <p:childTnLst>
                              <p:par>
                                <p:cTn id="33" presetClass="entr" nodeType="afterEffect" presetID="10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400"/>
                            </p:stCondLst>
                            <p:childTnLst>
                              <p:par>
                                <p:cTn id="37" presetClass="entr" nodeType="afterEffect" presetID="10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9" dur="7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100"/>
                            </p:stCondLst>
                            <p:childTnLst>
                              <p:par>
                                <p:cTn id="41" presetClass="entr" nodeType="afterEffect" presetID="10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3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600"/>
                            </p:stCondLst>
                            <p:childTnLst>
                              <p:par>
                                <p:cTn id="45" presetClass="entr" nodeType="afterEffect" presetID="10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100"/>
                            </p:stCondLst>
                            <p:childTnLst>
                              <p:par>
                                <p:cTn id="49" presetClass="entr" nodeType="afterEffect" presetID="10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1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5" grpId="4"/>
      <p:bldP build="whole" bldLvl="1" animBg="1" rev="0" advAuto="0" spid="167" grpId="12"/>
      <p:bldP build="whole" bldLvl="1" animBg="1" rev="0" advAuto="0" spid="156" grpId="1"/>
      <p:bldP build="whole" bldLvl="1" animBg="1" rev="0" advAuto="0" spid="163" grpId="6"/>
      <p:bldP build="whole" bldLvl="1" animBg="1" rev="0" advAuto="0" spid="161" grpId="11"/>
      <p:bldP build="whole" bldLvl="1" animBg="1" rev="0" advAuto="0" spid="159" grpId="9"/>
      <p:bldP build="whole" bldLvl="1" animBg="1" rev="0" advAuto="0" spid="166" grpId="8"/>
      <p:bldP build="whole" bldLvl="1" animBg="1" rev="0" advAuto="0" spid="158" grpId="5"/>
      <p:bldP build="whole" bldLvl="1" animBg="1" rev="0" advAuto="0" spid="164" grpId="10"/>
      <p:bldP build="whole" bldLvl="1" animBg="1" rev="0" advAuto="0" spid="160" grpId="7"/>
      <p:bldP build="whole" bldLvl="1" animBg="1" rev="0" advAuto="0" spid="162" grpId="2"/>
      <p:bldP build="whole" bldLvl="1" animBg="1" rev="0" advAuto="0" spid="157" grpId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Техническое задани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Техническое задание</a:t>
            </a:r>
          </a:p>
        </p:txBody>
      </p:sp>
      <p:sp>
        <p:nvSpPr>
          <p:cNvPr id="170" name="Цель проекта:"/>
          <p:cNvSpPr txBox="1"/>
          <p:nvPr>
            <p:ph type="body" idx="21"/>
          </p:nvPr>
        </p:nvSpPr>
        <p:spPr>
          <a:xfrm>
            <a:off x="1206500" y="3923182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Цель проекта:</a:t>
            </a:r>
          </a:p>
        </p:txBody>
      </p:sp>
      <p:sp>
        <p:nvSpPr>
          <p:cNvPr id="171" name="Создание эмулятора умного дома, включающего в себя несколько компонентов, взаимодействующих между собой через сырые сокеты."/>
          <p:cNvSpPr txBox="1"/>
          <p:nvPr>
            <p:ph type="body" sz="half" idx="1"/>
          </p:nvPr>
        </p:nvSpPr>
        <p:spPr>
          <a:xfrm>
            <a:off x="1134357" y="5218179"/>
            <a:ext cx="13648838" cy="8256012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Создание эмулятора умного дома, включающего в себя несколько компонентов, взаимодействующих между собой через сырые сокеты.</a:t>
            </a:r>
          </a:p>
        </p:txBody>
      </p:sp>
      <p:sp>
        <p:nvSpPr>
          <p:cNvPr id="172" name="Линия"/>
          <p:cNvSpPr/>
          <p:nvPr/>
        </p:nvSpPr>
        <p:spPr>
          <a:xfrm>
            <a:off x="-329398" y="2797094"/>
            <a:ext cx="25042796" cy="1"/>
          </a:xfrm>
          <a:prstGeom prst="line">
            <a:avLst/>
          </a:prstGeom>
          <a:ln w="88900">
            <a:solidFill>
              <a:srgbClr val="2AB181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3" name="Проект разрабатывался с учетом особенностей IoT - устройств, и предназначен для изучения сетевых протоколов и распределительных архитектур."/>
          <p:cNvSpPr txBox="1"/>
          <p:nvPr/>
        </p:nvSpPr>
        <p:spPr>
          <a:xfrm>
            <a:off x="1134357" y="9024422"/>
            <a:ext cx="13648838" cy="825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FFFFFF"/>
                </a:solidFill>
              </a:defRPr>
            </a:lvl1pPr>
          </a:lstStyle>
          <a:p>
            <a:pPr/>
            <a:r>
              <a:t>Проект разрабатывался с учетом особенностей IoT - устройств, и предназначен для изучения сетевых протоколов и распределительных архитектур.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Архитектура системы"/>
          <p:cNvSpPr txBox="1"/>
          <p:nvPr>
            <p:ph type="title" idx="4294967295"/>
          </p:nvPr>
        </p:nvSpPr>
        <p:spPr>
          <a:xfrm>
            <a:off x="1206500" y="1587500"/>
            <a:ext cx="21971000" cy="14331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Архитектура системы</a:t>
            </a:r>
          </a:p>
        </p:txBody>
      </p:sp>
      <p:sp>
        <p:nvSpPr>
          <p:cNvPr id="176" name="Датчик температуры (TS)…"/>
          <p:cNvSpPr/>
          <p:nvPr/>
        </p:nvSpPr>
        <p:spPr>
          <a:xfrm>
            <a:off x="482600" y="3739852"/>
            <a:ext cx="7271247" cy="7859614"/>
          </a:xfrm>
          <a:prstGeom prst="roundRect">
            <a:avLst>
              <a:gd name="adj" fmla="val 8359"/>
            </a:avLst>
          </a:prstGeom>
          <a:solidFill>
            <a:srgbClr val="11161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lvl="1"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b="1" sz="4000">
                <a:latin typeface="+mn-lt"/>
                <a:ea typeface="+mn-ea"/>
                <a:cs typeface="+mn-cs"/>
                <a:sym typeface="Helvetica Neue"/>
              </a:rPr>
              <a:t>Датчик температуры </a:t>
            </a:r>
            <a:r>
              <a:rPr b="1" sz="4000">
                <a:solidFill>
                  <a:srgbClr val="2AB181"/>
                </a:solidFill>
                <a:latin typeface="+mn-lt"/>
                <a:ea typeface="+mn-ea"/>
                <a:cs typeface="+mn-cs"/>
                <a:sym typeface="Helvetica Neue"/>
              </a:rPr>
              <a:t>(TS)</a:t>
            </a:r>
            <a:endParaRPr b="1" sz="4000">
              <a:solidFill>
                <a:srgbClr val="2AB181"/>
              </a:solidFill>
              <a:latin typeface="+mn-lt"/>
              <a:ea typeface="+mn-ea"/>
              <a:cs typeface="+mn-cs"/>
              <a:sym typeface="Helvetica Neue"/>
            </a:endParaRPr>
          </a:p>
          <a:p>
            <a:pPr lvl="1"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lvl="1" marL="1016000" indent="-406400" algn="l" defTabSz="825500">
              <a:lnSpc>
                <a:spcPct val="120000"/>
              </a:lnSpc>
              <a:buSzPct val="123000"/>
              <a:buChar char="•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Генерирует случайные значения температуры.</a:t>
            </a:r>
          </a:p>
          <a:p>
            <a:pPr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lvl="1" marL="1016000" indent="-406400" algn="l" defTabSz="825500">
              <a:lnSpc>
                <a:spcPct val="120000"/>
              </a:lnSpc>
              <a:buSzPct val="123000"/>
              <a:buChar char="•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Использует для связи с сервером модифицированный UDP протокол.</a:t>
            </a:r>
          </a:p>
        </p:txBody>
      </p:sp>
      <p:sp>
        <p:nvSpPr>
          <p:cNvPr id="177" name="Сервер - агрегатор (S)…"/>
          <p:cNvSpPr/>
          <p:nvPr/>
        </p:nvSpPr>
        <p:spPr>
          <a:xfrm>
            <a:off x="8556376" y="3739852"/>
            <a:ext cx="7271248" cy="7859614"/>
          </a:xfrm>
          <a:prstGeom prst="roundRect">
            <a:avLst>
              <a:gd name="adj" fmla="val 8359"/>
            </a:avLst>
          </a:prstGeom>
          <a:solidFill>
            <a:srgbClr val="11161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lvl="1"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  </a:t>
            </a:r>
            <a:r>
              <a:rPr b="1" sz="4000">
                <a:latin typeface="+mn-lt"/>
                <a:ea typeface="+mn-ea"/>
                <a:cs typeface="+mn-cs"/>
                <a:sym typeface="Helvetica Neue"/>
              </a:rPr>
              <a:t>Сервер - агрегатор </a:t>
            </a:r>
            <a:r>
              <a:rPr b="1" sz="4000">
                <a:solidFill>
                  <a:srgbClr val="2AB181"/>
                </a:solidFill>
                <a:latin typeface="+mn-lt"/>
                <a:ea typeface="+mn-ea"/>
                <a:cs typeface="+mn-cs"/>
                <a:sym typeface="Helvetica Neue"/>
              </a:rPr>
              <a:t>(S)</a:t>
            </a:r>
            <a:endParaRPr b="1" sz="4000">
              <a:latin typeface="+mn-lt"/>
              <a:ea typeface="+mn-ea"/>
              <a:cs typeface="+mn-cs"/>
              <a:sym typeface="Helvetica Neue"/>
            </a:endParaRPr>
          </a:p>
          <a:p>
            <a:pPr lvl="1"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lvl="1" marL="1016000" indent="-406400" algn="l" defTabSz="825500">
              <a:lnSpc>
                <a:spcPct val="120000"/>
              </a:lnSpc>
              <a:buSzPct val="123000"/>
              <a:buChar char="•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Принимает и обрабатывает данные от TS и LC, выступая как центральный узел.</a:t>
            </a:r>
          </a:p>
          <a:p>
            <a:pPr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lvl="1" marL="1016000" indent="-406400" algn="l" defTabSz="825500">
              <a:lnSpc>
                <a:spcPct val="120000"/>
              </a:lnSpc>
              <a:buSzPct val="123000"/>
              <a:buChar char="•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Управляет устройствами.</a:t>
            </a:r>
          </a:p>
          <a:p>
            <a:pPr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lvl="1" marL="1016000" indent="-406400" algn="l" defTabSz="825500">
              <a:lnSpc>
                <a:spcPct val="120000"/>
              </a:lnSpc>
              <a:buSzPct val="123000"/>
              <a:buChar char="•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Логирует события и управляет статистикой.</a:t>
            </a:r>
          </a:p>
        </p:txBody>
      </p:sp>
      <p:sp>
        <p:nvSpPr>
          <p:cNvPr id="178" name="Контроллер света (LC)…"/>
          <p:cNvSpPr/>
          <p:nvPr/>
        </p:nvSpPr>
        <p:spPr>
          <a:xfrm>
            <a:off x="16630153" y="3739852"/>
            <a:ext cx="7271247" cy="7859614"/>
          </a:xfrm>
          <a:prstGeom prst="roundRect">
            <a:avLst>
              <a:gd name="adj" fmla="val 8359"/>
            </a:avLst>
          </a:prstGeom>
          <a:solidFill>
            <a:srgbClr val="11161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lvl="1"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b="1" sz="4000">
                <a:latin typeface="+mn-lt"/>
                <a:ea typeface="+mn-ea"/>
                <a:cs typeface="+mn-cs"/>
                <a:sym typeface="Helvetica Neue"/>
              </a:rPr>
              <a:t>Контроллер света </a:t>
            </a:r>
            <a:r>
              <a:rPr b="1" sz="4000">
                <a:solidFill>
                  <a:srgbClr val="2AB181"/>
                </a:solidFill>
                <a:latin typeface="+mn-lt"/>
                <a:ea typeface="+mn-ea"/>
                <a:cs typeface="+mn-cs"/>
                <a:sym typeface="Helvetica Neue"/>
              </a:rPr>
              <a:t>(LC)</a:t>
            </a:r>
            <a:endParaRPr b="1" sz="4000">
              <a:latin typeface="+mn-lt"/>
              <a:ea typeface="+mn-ea"/>
              <a:cs typeface="+mn-cs"/>
              <a:sym typeface="Helvetica Neue"/>
            </a:endParaRPr>
          </a:p>
          <a:p>
            <a:pPr lvl="1"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lvl="1" marL="1016000" indent="-406400" algn="l" defTabSz="825500">
              <a:lnSpc>
                <a:spcPct val="120000"/>
              </a:lnSpc>
              <a:buSzPct val="123000"/>
              <a:buChar char="•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Позволяет управлять состоянием светильников; Хранит их состояние в битовой маске.</a:t>
            </a:r>
          </a:p>
          <a:p>
            <a:pPr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lvl="1" marL="1016000" indent="-406400" algn="l" defTabSz="825500">
              <a:lnSpc>
                <a:spcPct val="120000"/>
              </a:lnSpc>
              <a:buSzPct val="123000"/>
              <a:buChar char="•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Для связи использует TCP</a:t>
            </a:r>
          </a:p>
          <a:p>
            <a:pPr algn="l" defTabSz="825500">
              <a:lnSpc>
                <a:spcPct val="120000"/>
              </a:lnSpc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lvl="1" marL="1016000" indent="-406400" algn="l" defTabSz="825500">
              <a:lnSpc>
                <a:spcPct val="120000"/>
              </a:lnSpc>
              <a:buSzPct val="123000"/>
              <a:buChar char="•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Отключает свет при перегреве.</a:t>
            </a:r>
          </a:p>
        </p:txBody>
      </p:sp>
      <p:cxnSp>
        <p:nvCxnSpPr>
          <p:cNvPr id="179" name="Соединительная линия"/>
          <p:cNvCxnSpPr>
            <a:stCxn id="176" idx="0"/>
            <a:endCxn id="177" idx="0"/>
          </p:cNvCxnSpPr>
          <p:nvPr/>
        </p:nvCxnSpPr>
        <p:spPr>
          <a:xfrm>
            <a:off x="4118223" y="7669658"/>
            <a:ext cx="8073777" cy="1"/>
          </a:xfrm>
          <a:prstGeom prst="straightConnector1">
            <a:avLst/>
          </a:prstGeom>
          <a:ln w="63500">
            <a:solidFill>
              <a:srgbClr val="2AB181"/>
            </a:solidFill>
            <a:miter lim="400000"/>
          </a:ln>
        </p:spPr>
      </p:cxnSp>
      <p:cxnSp>
        <p:nvCxnSpPr>
          <p:cNvPr id="180" name="Соединительная линия"/>
          <p:cNvCxnSpPr>
            <a:stCxn id="177" idx="0"/>
            <a:endCxn id="178" idx="0"/>
          </p:cNvCxnSpPr>
          <p:nvPr/>
        </p:nvCxnSpPr>
        <p:spPr>
          <a:xfrm>
            <a:off x="12192000" y="7669658"/>
            <a:ext cx="8073777" cy="1"/>
          </a:xfrm>
          <a:prstGeom prst="straightConnector1">
            <a:avLst/>
          </a:prstGeom>
          <a:ln w="63500">
            <a:solidFill>
              <a:srgbClr val="2AB181"/>
            </a:solidFill>
            <a:miter lim="400000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1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300"/>
                            </p:stCondLst>
                            <p:childTnLst>
                              <p:par>
                                <p:cTn id="17" presetClass="entr" nodeType="afterEffect" presetID="10" grpId="4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9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400"/>
                            </p:stCondLst>
                            <p:childTnLst>
                              <p:par>
                                <p:cTn id="21" presetClass="entr" nodeType="afterEffect" presetID="10" grpId="5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3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7" grpId="2"/>
      <p:bldP build="whole" bldLvl="1" animBg="1" rev="0" advAuto="0" spid="176" grpId="1"/>
      <p:bldP build="whole" bldLvl="1" animBg="1" rev="0" advAuto="0" spid="179" grpId="4"/>
      <p:bldP build="whole" bldLvl="1" animBg="1" rev="0" advAuto="0" spid="180" grpId="5"/>
      <p:bldP build="whole" bldLvl="1" animBg="1" rev="0" advAuto="0" spid="178" grpId="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Линия"/>
          <p:cNvSpPr/>
          <p:nvPr/>
        </p:nvSpPr>
        <p:spPr>
          <a:xfrm flipV="1">
            <a:off x="12218128" y="937003"/>
            <a:ext cx="1" cy="11841994"/>
          </a:xfrm>
          <a:prstGeom prst="line">
            <a:avLst/>
          </a:prstGeom>
          <a:ln w="76200">
            <a:solidFill>
              <a:srgbClr val="FEB747">
                <a:alpha val="81076"/>
              </a:srgb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3" name="Линия"/>
          <p:cNvSpPr/>
          <p:nvPr/>
        </p:nvSpPr>
        <p:spPr>
          <a:xfrm flipV="1">
            <a:off x="20096345" y="1273404"/>
            <a:ext cx="1" cy="11461193"/>
          </a:xfrm>
          <a:prstGeom prst="line">
            <a:avLst/>
          </a:prstGeom>
          <a:ln w="76200">
            <a:solidFill>
              <a:srgbClr val="FEB747">
                <a:alpha val="81076"/>
              </a:srgb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4" name="Линия"/>
          <p:cNvSpPr/>
          <p:nvPr/>
        </p:nvSpPr>
        <p:spPr>
          <a:xfrm flipV="1">
            <a:off x="4408620" y="1241157"/>
            <a:ext cx="1" cy="11525686"/>
          </a:xfrm>
          <a:prstGeom prst="line">
            <a:avLst/>
          </a:prstGeom>
          <a:ln w="76200">
            <a:solidFill>
              <a:srgbClr val="FEB747">
                <a:alpha val="81076"/>
              </a:srgb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5" name="TS"/>
          <p:cNvSpPr/>
          <p:nvPr/>
        </p:nvSpPr>
        <p:spPr>
          <a:xfrm>
            <a:off x="2688901" y="558800"/>
            <a:ext cx="3439440" cy="749201"/>
          </a:xfrm>
          <a:prstGeom prst="roundRect">
            <a:avLst>
              <a:gd name="adj" fmla="val 20396"/>
            </a:avLst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TS</a:t>
            </a:r>
          </a:p>
        </p:txBody>
      </p:sp>
      <p:sp>
        <p:nvSpPr>
          <p:cNvPr id="186" name="S"/>
          <p:cNvSpPr/>
          <p:nvPr/>
        </p:nvSpPr>
        <p:spPr>
          <a:xfrm>
            <a:off x="10619375" y="460573"/>
            <a:ext cx="3197507" cy="749202"/>
          </a:xfrm>
          <a:prstGeom prst="roundRect">
            <a:avLst>
              <a:gd name="adj" fmla="val 18962"/>
            </a:avLst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</a:t>
            </a:r>
          </a:p>
        </p:txBody>
      </p:sp>
      <p:sp>
        <p:nvSpPr>
          <p:cNvPr id="187" name="LC"/>
          <p:cNvSpPr/>
          <p:nvPr/>
        </p:nvSpPr>
        <p:spPr>
          <a:xfrm>
            <a:off x="18497591" y="558800"/>
            <a:ext cx="3197507" cy="749201"/>
          </a:xfrm>
          <a:prstGeom prst="roundRect">
            <a:avLst>
              <a:gd name="adj" fmla="val 18962"/>
            </a:avLst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LC</a:t>
            </a:r>
          </a:p>
        </p:txBody>
      </p:sp>
      <p:sp>
        <p:nvSpPr>
          <p:cNvPr id="188" name="Фаза 1 - установление подключения"/>
          <p:cNvSpPr/>
          <p:nvPr/>
        </p:nvSpPr>
        <p:spPr>
          <a:xfrm>
            <a:off x="3067679" y="1386138"/>
            <a:ext cx="18300899" cy="564158"/>
          </a:xfrm>
          <a:prstGeom prst="rect">
            <a:avLst/>
          </a:prstGeom>
          <a:solidFill>
            <a:srgbClr val="9292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Фаза 1 - установление подключения</a:t>
            </a:r>
          </a:p>
        </p:txBody>
      </p:sp>
      <p:sp>
        <p:nvSpPr>
          <p:cNvPr id="189" name="Фаза 2 - стандартные операции"/>
          <p:cNvSpPr/>
          <p:nvPr/>
        </p:nvSpPr>
        <p:spPr>
          <a:xfrm>
            <a:off x="3041550" y="5026521"/>
            <a:ext cx="18300900" cy="564158"/>
          </a:xfrm>
          <a:prstGeom prst="rect">
            <a:avLst/>
          </a:prstGeom>
          <a:solidFill>
            <a:srgbClr val="9292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Фаза 2 - стандартные операции</a:t>
            </a:r>
          </a:p>
        </p:txBody>
      </p:sp>
      <p:sp>
        <p:nvSpPr>
          <p:cNvPr id="190" name="Фаза 3 - нестандартные ситуации и отключение"/>
          <p:cNvSpPr/>
          <p:nvPr/>
        </p:nvSpPr>
        <p:spPr>
          <a:xfrm>
            <a:off x="3067679" y="9309199"/>
            <a:ext cx="18300899" cy="564159"/>
          </a:xfrm>
          <a:prstGeom prst="rect">
            <a:avLst/>
          </a:prstGeom>
          <a:solidFill>
            <a:srgbClr val="9292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Фаза 3 - нестандартные ситуации и отключение</a:t>
            </a:r>
          </a:p>
        </p:txBody>
      </p:sp>
      <p:sp>
        <p:nvSpPr>
          <p:cNvPr id="191" name="TS"/>
          <p:cNvSpPr/>
          <p:nvPr/>
        </p:nvSpPr>
        <p:spPr>
          <a:xfrm>
            <a:off x="2688901" y="12700000"/>
            <a:ext cx="3439440" cy="749201"/>
          </a:xfrm>
          <a:prstGeom prst="roundRect">
            <a:avLst>
              <a:gd name="adj" fmla="val 20396"/>
            </a:avLst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TS</a:t>
            </a:r>
          </a:p>
        </p:txBody>
      </p:sp>
      <p:sp>
        <p:nvSpPr>
          <p:cNvPr id="192" name="S"/>
          <p:cNvSpPr/>
          <p:nvPr/>
        </p:nvSpPr>
        <p:spPr>
          <a:xfrm>
            <a:off x="10619375" y="12700000"/>
            <a:ext cx="3197506" cy="749201"/>
          </a:xfrm>
          <a:prstGeom prst="roundRect">
            <a:avLst>
              <a:gd name="adj" fmla="val 18962"/>
            </a:avLst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</a:t>
            </a:r>
          </a:p>
        </p:txBody>
      </p:sp>
      <p:sp>
        <p:nvSpPr>
          <p:cNvPr id="193" name="LC"/>
          <p:cNvSpPr/>
          <p:nvPr/>
        </p:nvSpPr>
        <p:spPr>
          <a:xfrm>
            <a:off x="18497591" y="12700000"/>
            <a:ext cx="3197507" cy="749201"/>
          </a:xfrm>
          <a:prstGeom prst="roundRect">
            <a:avLst>
              <a:gd name="adj" fmla="val 18962"/>
            </a:avLst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LC</a:t>
            </a:r>
          </a:p>
        </p:txBody>
      </p:sp>
      <p:sp>
        <p:nvSpPr>
          <p:cNvPr id="194" name="Линия"/>
          <p:cNvSpPr/>
          <p:nvPr/>
        </p:nvSpPr>
        <p:spPr>
          <a:xfrm>
            <a:off x="4462941" y="2662396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5" name="Broadcast «WHO S»"/>
          <p:cNvSpPr txBox="1"/>
          <p:nvPr/>
        </p:nvSpPr>
        <p:spPr>
          <a:xfrm>
            <a:off x="6864660" y="2126659"/>
            <a:ext cx="289743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Broadcast «WHO S»</a:t>
            </a:r>
          </a:p>
        </p:txBody>
      </p:sp>
      <p:sp>
        <p:nvSpPr>
          <p:cNvPr id="196" name="Линия"/>
          <p:cNvSpPr/>
          <p:nvPr/>
        </p:nvSpPr>
        <p:spPr>
          <a:xfrm>
            <a:off x="4454831" y="3488408"/>
            <a:ext cx="7700866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7" name="«IM S» from server adress"/>
          <p:cNvSpPr txBox="1"/>
          <p:nvPr/>
        </p:nvSpPr>
        <p:spPr>
          <a:xfrm>
            <a:off x="6492042" y="2996043"/>
            <a:ext cx="3642666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«IM S» from server adress</a:t>
            </a:r>
          </a:p>
        </p:txBody>
      </p:sp>
      <p:sp>
        <p:nvSpPr>
          <p:cNvPr id="198" name="Линия"/>
          <p:cNvSpPr/>
          <p:nvPr/>
        </p:nvSpPr>
        <p:spPr>
          <a:xfrm>
            <a:off x="4454831" y="4754551"/>
            <a:ext cx="7700866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9" name="UDP: {«cmd» : «C», «dev» : «name»,  «type» : «TS»}"/>
          <p:cNvSpPr txBox="1"/>
          <p:nvPr/>
        </p:nvSpPr>
        <p:spPr>
          <a:xfrm>
            <a:off x="4792325" y="4253460"/>
            <a:ext cx="704210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UDP: {«cmd» : «C», «dev» : «name»,  «type» : «TS»}</a:t>
            </a:r>
          </a:p>
        </p:txBody>
      </p:sp>
      <p:sp>
        <p:nvSpPr>
          <p:cNvPr id="200" name="Линия"/>
          <p:cNvSpPr/>
          <p:nvPr/>
        </p:nvSpPr>
        <p:spPr>
          <a:xfrm>
            <a:off x="12306803" y="2674927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1" name="Линия"/>
          <p:cNvSpPr/>
          <p:nvPr/>
        </p:nvSpPr>
        <p:spPr>
          <a:xfrm>
            <a:off x="12306803" y="3488408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2" name="Линия"/>
          <p:cNvSpPr/>
          <p:nvPr/>
        </p:nvSpPr>
        <p:spPr>
          <a:xfrm>
            <a:off x="12306803" y="4564117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3" name="Broadcast «WHO S»"/>
          <p:cNvSpPr txBox="1"/>
          <p:nvPr/>
        </p:nvSpPr>
        <p:spPr>
          <a:xfrm>
            <a:off x="14674168" y="2126659"/>
            <a:ext cx="289742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Broadcast «WHO S»</a:t>
            </a:r>
          </a:p>
        </p:txBody>
      </p:sp>
      <p:sp>
        <p:nvSpPr>
          <p:cNvPr id="204" name="TCP: {«cmd» : «C», «dev» : «name», «type» : «LC»}"/>
          <p:cNvSpPr txBox="1"/>
          <p:nvPr/>
        </p:nvSpPr>
        <p:spPr>
          <a:xfrm>
            <a:off x="12872369" y="4011282"/>
            <a:ext cx="693481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TCP: {«cmd» : «C», «dev» : «name», «type» : «LC»}</a:t>
            </a:r>
          </a:p>
        </p:txBody>
      </p:sp>
      <p:sp>
        <p:nvSpPr>
          <p:cNvPr id="205" name="Линия"/>
          <p:cNvSpPr/>
          <p:nvPr/>
        </p:nvSpPr>
        <p:spPr>
          <a:xfrm>
            <a:off x="4462941" y="6205511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6" name="UDP: {«cmd» : «send», «dev» : »name», «val» : «25.5»}"/>
          <p:cNvSpPr txBox="1"/>
          <p:nvPr/>
        </p:nvSpPr>
        <p:spPr>
          <a:xfrm>
            <a:off x="4597677" y="5767042"/>
            <a:ext cx="7415175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UDP: {«cmd» : «send», «dev» : »name», «val» : «25.5»}</a:t>
            </a:r>
          </a:p>
        </p:txBody>
      </p:sp>
      <p:sp>
        <p:nvSpPr>
          <p:cNvPr id="207" name="Линия"/>
          <p:cNvSpPr/>
          <p:nvPr/>
        </p:nvSpPr>
        <p:spPr>
          <a:xfrm>
            <a:off x="4428587" y="6954887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8" name="Ping / Pong"/>
          <p:cNvSpPr txBox="1"/>
          <p:nvPr/>
        </p:nvSpPr>
        <p:spPr>
          <a:xfrm>
            <a:off x="7423141" y="6404771"/>
            <a:ext cx="1711758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Ping / Pong</a:t>
            </a:r>
          </a:p>
        </p:txBody>
      </p:sp>
      <p:sp>
        <p:nvSpPr>
          <p:cNvPr id="209" name="Пинг-понг"/>
          <p:cNvSpPr/>
          <p:nvPr/>
        </p:nvSpPr>
        <p:spPr>
          <a:xfrm rot="2999625">
            <a:off x="9297592" y="6292975"/>
            <a:ext cx="373120" cy="6194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4835" y="0"/>
                  <a:pt x="0" y="3189"/>
                  <a:pt x="0" y="7123"/>
                </a:cubicBezTo>
                <a:cubicBezTo>
                  <a:pt x="0" y="8924"/>
                  <a:pt x="1015" y="10567"/>
                  <a:pt x="2685" y="11821"/>
                </a:cubicBezTo>
                <a:lnTo>
                  <a:pt x="18906" y="11821"/>
                </a:lnTo>
                <a:cubicBezTo>
                  <a:pt x="20579" y="10567"/>
                  <a:pt x="21600" y="8925"/>
                  <a:pt x="21600" y="7123"/>
                </a:cubicBezTo>
                <a:cubicBezTo>
                  <a:pt x="21600" y="3189"/>
                  <a:pt x="16765" y="0"/>
                  <a:pt x="10800" y="0"/>
                </a:cubicBezTo>
                <a:close/>
                <a:moveTo>
                  <a:pt x="3769" y="12523"/>
                </a:moveTo>
                <a:cubicBezTo>
                  <a:pt x="4905" y="13167"/>
                  <a:pt x="6241" y="13661"/>
                  <a:pt x="7714" y="13951"/>
                </a:cubicBezTo>
                <a:cubicBezTo>
                  <a:pt x="8064" y="14282"/>
                  <a:pt x="8442" y="14770"/>
                  <a:pt x="8442" y="15340"/>
                </a:cubicBezTo>
                <a:lnTo>
                  <a:pt x="8442" y="20786"/>
                </a:lnTo>
                <a:cubicBezTo>
                  <a:pt x="8442" y="20786"/>
                  <a:pt x="8429" y="21600"/>
                  <a:pt x="9506" y="21600"/>
                </a:cubicBezTo>
                <a:lnTo>
                  <a:pt x="10592" y="21600"/>
                </a:lnTo>
                <a:lnTo>
                  <a:pt x="11679" y="21600"/>
                </a:lnTo>
                <a:cubicBezTo>
                  <a:pt x="12755" y="21600"/>
                  <a:pt x="12743" y="20786"/>
                  <a:pt x="12743" y="20786"/>
                </a:cubicBezTo>
                <a:lnTo>
                  <a:pt x="12743" y="15340"/>
                </a:lnTo>
                <a:cubicBezTo>
                  <a:pt x="12743" y="14821"/>
                  <a:pt x="13056" y="14370"/>
                  <a:pt x="13377" y="14043"/>
                </a:cubicBezTo>
                <a:cubicBezTo>
                  <a:pt x="15050" y="13773"/>
                  <a:pt x="16566" y="13241"/>
                  <a:pt x="17831" y="12523"/>
                </a:cubicBezTo>
                <a:lnTo>
                  <a:pt x="3769" y="12523"/>
                </a:lnTo>
                <a:close/>
              </a:path>
            </a:pathLst>
          </a:custGeom>
          <a:solidFill>
            <a:srgbClr val="2AB18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0" name="Линия"/>
          <p:cNvSpPr/>
          <p:nvPr/>
        </p:nvSpPr>
        <p:spPr>
          <a:xfrm>
            <a:off x="12306803" y="7717943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1" name="TCP: {«cmd» : «set_light», «id» : «0», «state» : «on»}"/>
          <p:cNvSpPr txBox="1"/>
          <p:nvPr/>
        </p:nvSpPr>
        <p:spPr>
          <a:xfrm>
            <a:off x="12630701" y="7094465"/>
            <a:ext cx="7053073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TCP: {«cmd» : «set_light», «id» : «0», «state» : «on»}</a:t>
            </a:r>
          </a:p>
        </p:txBody>
      </p:sp>
      <p:sp>
        <p:nvSpPr>
          <p:cNvPr id="212" name="Линия"/>
          <p:cNvSpPr/>
          <p:nvPr/>
        </p:nvSpPr>
        <p:spPr>
          <a:xfrm>
            <a:off x="12306803" y="8723498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3" name="TCP: {«cmd» : «send», «new_state» : «000001»}"/>
          <p:cNvSpPr txBox="1"/>
          <p:nvPr/>
        </p:nvSpPr>
        <p:spPr>
          <a:xfrm>
            <a:off x="12877259" y="8201831"/>
            <a:ext cx="656204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TCP: {«cmd» : «send», «new_state» : «000001»}</a:t>
            </a:r>
          </a:p>
        </p:txBody>
      </p:sp>
      <p:sp>
        <p:nvSpPr>
          <p:cNvPr id="214" name="Линия"/>
          <p:cNvSpPr/>
          <p:nvPr/>
        </p:nvSpPr>
        <p:spPr>
          <a:xfrm>
            <a:off x="4462941" y="10748410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5" name="Линия"/>
          <p:cNvSpPr/>
          <p:nvPr/>
        </p:nvSpPr>
        <p:spPr>
          <a:xfrm>
            <a:off x="4462941" y="11754684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6" name="WARNING: Hight Temperature"/>
          <p:cNvSpPr txBox="1"/>
          <p:nvPr/>
        </p:nvSpPr>
        <p:spPr>
          <a:xfrm>
            <a:off x="6337661" y="10049720"/>
            <a:ext cx="422788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WARNING: Hight Temperature</a:t>
            </a:r>
          </a:p>
        </p:txBody>
      </p:sp>
      <p:sp>
        <p:nvSpPr>
          <p:cNvPr id="217" name="UDP: {«cmd» : «CС»}"/>
          <p:cNvSpPr txBox="1"/>
          <p:nvPr/>
        </p:nvSpPr>
        <p:spPr>
          <a:xfrm>
            <a:off x="6960520" y="11055995"/>
            <a:ext cx="2982164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UDP: {«cmd» : «CС»}</a:t>
            </a:r>
          </a:p>
        </p:txBody>
      </p:sp>
      <p:sp>
        <p:nvSpPr>
          <p:cNvPr id="218" name="Линия"/>
          <p:cNvSpPr/>
          <p:nvPr/>
        </p:nvSpPr>
        <p:spPr>
          <a:xfrm>
            <a:off x="12306803" y="10681599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9" name="Линия"/>
          <p:cNvSpPr/>
          <p:nvPr/>
        </p:nvSpPr>
        <p:spPr>
          <a:xfrm>
            <a:off x="12306803" y="11464421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0" name="Линия"/>
          <p:cNvSpPr/>
          <p:nvPr/>
        </p:nvSpPr>
        <p:spPr>
          <a:xfrm>
            <a:off x="12306803" y="12300912"/>
            <a:ext cx="770086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1" name="Accident!"/>
          <p:cNvSpPr txBox="1"/>
          <p:nvPr/>
        </p:nvSpPr>
        <p:spPr>
          <a:xfrm>
            <a:off x="15286815" y="10049720"/>
            <a:ext cx="139568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Accident!</a:t>
            </a:r>
          </a:p>
        </p:txBody>
      </p:sp>
      <p:sp>
        <p:nvSpPr>
          <p:cNvPr id="222" name="TCP: «Turn of all light»"/>
          <p:cNvSpPr txBox="1"/>
          <p:nvPr/>
        </p:nvSpPr>
        <p:spPr>
          <a:xfrm>
            <a:off x="14584469" y="10842327"/>
            <a:ext cx="31455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TCP: «Turn of all light»</a:t>
            </a:r>
          </a:p>
        </p:txBody>
      </p:sp>
      <p:sp>
        <p:nvSpPr>
          <p:cNvPr id="223" name="TCP: {«cmd» : «CC» }"/>
          <p:cNvSpPr txBox="1"/>
          <p:nvPr/>
        </p:nvSpPr>
        <p:spPr>
          <a:xfrm>
            <a:off x="14662738" y="11651984"/>
            <a:ext cx="302727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TCP: {«cmd» : «CC» }</a:t>
            </a:r>
          </a:p>
        </p:txBody>
      </p:sp>
      <p:sp>
        <p:nvSpPr>
          <p:cNvPr id="224" name="l…"/>
          <p:cNvSpPr/>
          <p:nvPr/>
        </p:nvSpPr>
        <p:spPr>
          <a:xfrm>
            <a:off x="20774970" y="6342572"/>
            <a:ext cx="485517" cy="1865936"/>
          </a:xfrm>
          <a:prstGeom prst="roundRect">
            <a:avLst>
              <a:gd name="adj" fmla="val 35616"/>
            </a:avLst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l</a:t>
            </a:r>
          </a:p>
          <a:p>
            <a:pPr defTabSz="825500">
              <a:defRPr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o</a:t>
            </a:r>
          </a:p>
          <a:p>
            <a:pPr defTabSz="825500">
              <a:defRPr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o</a:t>
            </a:r>
          </a:p>
          <a:p>
            <a:pPr defTabSz="825500">
              <a:defRPr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p</a:t>
            </a:r>
          </a:p>
        </p:txBody>
      </p:sp>
      <p:sp>
        <p:nvSpPr>
          <p:cNvPr id="225" name="Закругленный прямоугольник"/>
          <p:cNvSpPr/>
          <p:nvPr/>
        </p:nvSpPr>
        <p:spPr>
          <a:xfrm>
            <a:off x="3175770" y="6516971"/>
            <a:ext cx="485517" cy="1865936"/>
          </a:xfrm>
          <a:prstGeom prst="roundRect">
            <a:avLst>
              <a:gd name="adj" fmla="val 35616"/>
            </a:avLst>
          </a:prstGeom>
          <a:solidFill>
            <a:srgbClr val="D5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26" name="l…"/>
          <p:cNvSpPr/>
          <p:nvPr/>
        </p:nvSpPr>
        <p:spPr>
          <a:xfrm>
            <a:off x="3175770" y="6474293"/>
            <a:ext cx="485517" cy="1865936"/>
          </a:xfrm>
          <a:prstGeom prst="roundRect">
            <a:avLst>
              <a:gd name="adj" fmla="val 35616"/>
            </a:avLst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l</a:t>
            </a:r>
          </a:p>
          <a:p>
            <a:pPr defTabSz="825500">
              <a:defRPr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o</a:t>
            </a:r>
          </a:p>
          <a:p>
            <a:pPr defTabSz="825500">
              <a:defRPr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o</a:t>
            </a:r>
          </a:p>
          <a:p>
            <a:pPr defTabSz="825500">
              <a:defRPr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p</a:t>
            </a:r>
          </a:p>
        </p:txBody>
      </p:sp>
      <p:sp>
        <p:nvSpPr>
          <p:cNvPr id="227" name="«IM S» from server adress"/>
          <p:cNvSpPr txBox="1"/>
          <p:nvPr/>
        </p:nvSpPr>
        <p:spPr>
          <a:xfrm>
            <a:off x="14285639" y="2996043"/>
            <a:ext cx="3642666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«IM S» from server adress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Особенности реализации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Особенности реализации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Для передачи информации используются JSON пакеты.…"/>
          <p:cNvSpPr txBox="1"/>
          <p:nvPr>
            <p:ph type="body" sz="half" idx="1"/>
          </p:nvPr>
        </p:nvSpPr>
        <p:spPr>
          <a:xfrm>
            <a:off x="1206500" y="3511978"/>
            <a:ext cx="9779000" cy="9622304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Для передачи информации используются JSON пакеты.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При потери связи </a:t>
            </a:r>
            <a:r>
              <a:rPr b="1"/>
              <a:t>пакеты буферизируются</a:t>
            </a:r>
            <a:r>
              <a:t> для повторной отправки.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В случае если сервер прекращает работу TS отключается.</a:t>
            </a:r>
          </a:p>
        </p:txBody>
      </p:sp>
      <p:pic>
        <p:nvPicPr>
          <p:cNvPr id="232" name="дт.png" descr="дт.png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1212" t="0" r="1212" b="0"/>
          <a:stretch>
            <a:fillRect/>
          </a:stretch>
        </p:blipFill>
        <p:spPr>
          <a:xfrm>
            <a:off x="12480995" y="1263848"/>
            <a:ext cx="10916874" cy="11188205"/>
          </a:xfrm>
          <a:prstGeom prst="rect">
            <a:avLst/>
          </a:prstGeom>
        </p:spPr>
      </p:pic>
      <p:sp>
        <p:nvSpPr>
          <p:cNvPr id="233" name="Датчик температур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>
                <a:solidFill>
                  <a:srgbClr val="FFFFFF"/>
                </a:solidFill>
              </a:defRPr>
            </a:lvl1pPr>
          </a:lstStyle>
          <a:p>
            <a:pPr/>
            <a:r>
              <a:t>Датчик температуры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Поиск сервера"/>
          <p:cNvSpPr/>
          <p:nvPr/>
        </p:nvSpPr>
        <p:spPr>
          <a:xfrm>
            <a:off x="516634" y="3693039"/>
            <a:ext cx="2060991" cy="1165433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Поиск сервера</a:t>
            </a:r>
          </a:p>
        </p:txBody>
      </p:sp>
      <p:sp>
        <p:nvSpPr>
          <p:cNvPr id="236" name="Подключение"/>
          <p:cNvSpPr/>
          <p:nvPr/>
        </p:nvSpPr>
        <p:spPr>
          <a:xfrm>
            <a:off x="3535018" y="3659768"/>
            <a:ext cx="2560205" cy="1231976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Подключение</a:t>
            </a:r>
          </a:p>
        </p:txBody>
      </p:sp>
      <p:sp>
        <p:nvSpPr>
          <p:cNvPr id="237" name="Основной цикл"/>
          <p:cNvSpPr/>
          <p:nvPr/>
        </p:nvSpPr>
        <p:spPr>
          <a:xfrm>
            <a:off x="332299" y="7421389"/>
            <a:ext cx="2455544" cy="1290614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Основной цикл</a:t>
            </a:r>
          </a:p>
        </p:txBody>
      </p:sp>
      <p:sp>
        <p:nvSpPr>
          <p:cNvPr id="238" name="Ping/Pong мониторинг"/>
          <p:cNvSpPr/>
          <p:nvPr/>
        </p:nvSpPr>
        <p:spPr>
          <a:xfrm>
            <a:off x="3755426" y="7296773"/>
            <a:ext cx="2942429" cy="1676508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Ping/Pong мониторинг</a:t>
            </a:r>
          </a:p>
        </p:txBody>
      </p:sp>
      <p:sp>
        <p:nvSpPr>
          <p:cNvPr id="239" name="Есть ли связь?"/>
          <p:cNvSpPr/>
          <p:nvPr/>
        </p:nvSpPr>
        <p:spPr>
          <a:xfrm>
            <a:off x="7386039" y="6878455"/>
            <a:ext cx="2346645" cy="2513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Есть ли связь?</a:t>
            </a:r>
          </a:p>
        </p:txBody>
      </p:sp>
      <p:sp>
        <p:nvSpPr>
          <p:cNvPr id="240" name="Отправка данных"/>
          <p:cNvSpPr/>
          <p:nvPr/>
        </p:nvSpPr>
        <p:spPr>
          <a:xfrm>
            <a:off x="10113495" y="4883319"/>
            <a:ext cx="2942429" cy="1231976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Отправка данных</a:t>
            </a:r>
          </a:p>
        </p:txBody>
      </p:sp>
      <p:sp>
        <p:nvSpPr>
          <p:cNvPr id="241" name="Буферизация сгененрированных значений"/>
          <p:cNvSpPr/>
          <p:nvPr/>
        </p:nvSpPr>
        <p:spPr>
          <a:xfrm>
            <a:off x="13499938" y="7187265"/>
            <a:ext cx="3346865" cy="1758863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Буферизация сгененрированных значений</a:t>
            </a:r>
          </a:p>
        </p:txBody>
      </p:sp>
      <p:sp>
        <p:nvSpPr>
          <p:cNvPr id="242" name="Повторные попытки"/>
          <p:cNvSpPr/>
          <p:nvPr/>
        </p:nvSpPr>
        <p:spPr>
          <a:xfrm>
            <a:off x="17385737" y="7187265"/>
            <a:ext cx="3346865" cy="1758863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Повторные попытки</a:t>
            </a:r>
          </a:p>
        </p:txBody>
      </p:sp>
      <p:sp>
        <p:nvSpPr>
          <p:cNvPr id="243" name="Timeout?"/>
          <p:cNvSpPr/>
          <p:nvPr/>
        </p:nvSpPr>
        <p:spPr>
          <a:xfrm>
            <a:off x="21271535" y="6878455"/>
            <a:ext cx="2346646" cy="2513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Timeout?</a:t>
            </a:r>
          </a:p>
        </p:txBody>
      </p:sp>
      <p:sp>
        <p:nvSpPr>
          <p:cNvPr id="244" name="Отключение"/>
          <p:cNvSpPr/>
          <p:nvPr/>
        </p:nvSpPr>
        <p:spPr>
          <a:xfrm>
            <a:off x="20838016" y="11747028"/>
            <a:ext cx="3213684" cy="1529303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Отключение</a:t>
            </a:r>
          </a:p>
        </p:txBody>
      </p:sp>
      <p:sp>
        <p:nvSpPr>
          <p:cNvPr id="245" name="Линия"/>
          <p:cNvSpPr/>
          <p:nvPr/>
        </p:nvSpPr>
        <p:spPr>
          <a:xfrm>
            <a:off x="2632085" y="4275755"/>
            <a:ext cx="848473" cy="1"/>
          </a:xfrm>
          <a:prstGeom prst="line">
            <a:avLst/>
          </a:prstGeom>
          <a:ln w="508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6" name="Линия"/>
          <p:cNvSpPr/>
          <p:nvPr/>
        </p:nvSpPr>
        <p:spPr>
          <a:xfrm>
            <a:off x="4815120" y="4883319"/>
            <a:ext cx="1" cy="1231976"/>
          </a:xfrm>
          <a:prstGeom prst="line">
            <a:avLst/>
          </a:prstGeom>
          <a:ln w="508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7" name="Линия"/>
          <p:cNvSpPr/>
          <p:nvPr/>
        </p:nvSpPr>
        <p:spPr>
          <a:xfrm flipH="1" flipV="1">
            <a:off x="1712379" y="6094258"/>
            <a:ext cx="3114191" cy="1"/>
          </a:xfrm>
          <a:prstGeom prst="line">
            <a:avLst/>
          </a:prstGeom>
          <a:ln w="508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8" name="Линия"/>
          <p:cNvSpPr/>
          <p:nvPr/>
        </p:nvSpPr>
        <p:spPr>
          <a:xfrm flipH="1">
            <a:off x="1743085" y="6072024"/>
            <a:ext cx="1" cy="1165433"/>
          </a:xfrm>
          <a:prstGeom prst="line">
            <a:avLst/>
          </a:prstGeom>
          <a:ln w="508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9" name="Линия"/>
          <p:cNvSpPr/>
          <p:nvPr/>
        </p:nvSpPr>
        <p:spPr>
          <a:xfrm>
            <a:off x="2847398" y="8066695"/>
            <a:ext cx="848473" cy="1"/>
          </a:xfrm>
          <a:prstGeom prst="line">
            <a:avLst/>
          </a:prstGeom>
          <a:ln w="508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0" name="Линия"/>
          <p:cNvSpPr/>
          <p:nvPr/>
        </p:nvSpPr>
        <p:spPr>
          <a:xfrm>
            <a:off x="6810414" y="8135027"/>
            <a:ext cx="463065" cy="1"/>
          </a:xfrm>
          <a:prstGeom prst="line">
            <a:avLst/>
          </a:prstGeom>
          <a:ln w="508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1" name="Линия"/>
          <p:cNvSpPr/>
          <p:nvPr/>
        </p:nvSpPr>
        <p:spPr>
          <a:xfrm flipV="1">
            <a:off x="9236875" y="6296924"/>
            <a:ext cx="1147473" cy="1147473"/>
          </a:xfrm>
          <a:prstGeom prst="line">
            <a:avLst/>
          </a:prstGeom>
          <a:ln w="508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2" name="Линия"/>
          <p:cNvSpPr/>
          <p:nvPr/>
        </p:nvSpPr>
        <p:spPr>
          <a:xfrm>
            <a:off x="9848093" y="8151429"/>
            <a:ext cx="3473234" cy="1"/>
          </a:xfrm>
          <a:prstGeom prst="line">
            <a:avLst/>
          </a:prstGeom>
          <a:ln w="508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3" name="Да"/>
          <p:cNvSpPr txBox="1"/>
          <p:nvPr/>
        </p:nvSpPr>
        <p:spPr>
          <a:xfrm>
            <a:off x="9154563" y="6424057"/>
            <a:ext cx="500178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Да</a:t>
            </a:r>
          </a:p>
        </p:txBody>
      </p:sp>
      <p:sp>
        <p:nvSpPr>
          <p:cNvPr id="254" name="Нет"/>
          <p:cNvSpPr txBox="1"/>
          <p:nvPr/>
        </p:nvSpPr>
        <p:spPr>
          <a:xfrm>
            <a:off x="11296728" y="7608922"/>
            <a:ext cx="639166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Нет</a:t>
            </a:r>
          </a:p>
        </p:txBody>
      </p:sp>
      <p:cxnSp>
        <p:nvCxnSpPr>
          <p:cNvPr id="255" name="Соединительная линия"/>
          <p:cNvCxnSpPr>
            <a:stCxn id="238" idx="0"/>
            <a:endCxn id="240" idx="0"/>
          </p:cNvCxnSpPr>
          <p:nvPr/>
        </p:nvCxnSpPr>
        <p:spPr>
          <a:xfrm flipV="1">
            <a:off x="5226640" y="5499307"/>
            <a:ext cx="6358070" cy="2635721"/>
          </a:xfrm>
          <a:prstGeom prst="straightConnector1">
            <a:avLst/>
          </a:prstGeom>
          <a:ln w="50800">
            <a:solidFill>
              <a:srgbClr val="929292"/>
            </a:solidFill>
            <a:miter lim="400000"/>
            <a:headEnd type="triangle"/>
          </a:ln>
        </p:spPr>
      </p:cxnSp>
      <p:sp>
        <p:nvSpPr>
          <p:cNvPr id="256" name="Линия"/>
          <p:cNvSpPr/>
          <p:nvPr/>
        </p:nvSpPr>
        <p:spPr>
          <a:xfrm>
            <a:off x="16884736" y="8135027"/>
            <a:ext cx="463066" cy="1"/>
          </a:xfrm>
          <a:prstGeom prst="line">
            <a:avLst/>
          </a:prstGeom>
          <a:ln w="508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7" name="Линия"/>
          <p:cNvSpPr/>
          <p:nvPr/>
        </p:nvSpPr>
        <p:spPr>
          <a:xfrm>
            <a:off x="20770536" y="8135027"/>
            <a:ext cx="463066" cy="1"/>
          </a:xfrm>
          <a:prstGeom prst="line">
            <a:avLst/>
          </a:prstGeom>
          <a:ln w="508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8" name="Линия"/>
          <p:cNvSpPr/>
          <p:nvPr/>
        </p:nvSpPr>
        <p:spPr>
          <a:xfrm>
            <a:off x="22444857" y="9568721"/>
            <a:ext cx="1" cy="2001187"/>
          </a:xfrm>
          <a:prstGeom prst="line">
            <a:avLst/>
          </a:prstGeom>
          <a:ln w="508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9" name="Датчик температуры"/>
          <p:cNvSpPr txBox="1"/>
          <p:nvPr>
            <p:ph type="title" idx="4294967295"/>
          </p:nvPr>
        </p:nvSpPr>
        <p:spPr>
          <a:xfrm>
            <a:off x="604128" y="549413"/>
            <a:ext cx="9779001" cy="1435101"/>
          </a:xfrm>
          <a:prstGeom prst="rect">
            <a:avLst/>
          </a:prstGeom>
        </p:spPr>
        <p:txBody>
          <a:bodyPr/>
          <a:lstStyle>
            <a:lvl1pPr defTabSz="2145738">
              <a:defRPr spc="-149" sz="7480">
                <a:solidFill>
                  <a:srgbClr val="FFFFFF"/>
                </a:solidFill>
              </a:defRPr>
            </a:lvl1pPr>
          </a:lstStyle>
          <a:p>
            <a:pPr/>
            <a:r>
              <a:t>Датчик температуры</a:t>
            </a:r>
          </a:p>
        </p:txBody>
      </p:sp>
      <p:sp>
        <p:nvSpPr>
          <p:cNvPr id="260" name="Схема работы:"/>
          <p:cNvSpPr txBox="1"/>
          <p:nvPr/>
        </p:nvSpPr>
        <p:spPr>
          <a:xfrm>
            <a:off x="604128" y="1785927"/>
            <a:ext cx="9779001" cy="1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80000"/>
              </a:lnSpc>
              <a:defRPr b="1" spc="-90" sz="4500">
                <a:solidFill>
                  <a:srgbClr val="FFFFFF"/>
                </a:solidFill>
              </a:defRPr>
            </a:lvl1pPr>
          </a:lstStyle>
          <a:p>
            <a:pPr/>
            <a:r>
              <a:t>Схема работы: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01F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Реализация трехэтапного рукопожатия.…"/>
          <p:cNvSpPr txBox="1"/>
          <p:nvPr>
            <p:ph type="body" idx="1"/>
          </p:nvPr>
        </p:nvSpPr>
        <p:spPr>
          <a:xfrm>
            <a:off x="9243149" y="2860726"/>
            <a:ext cx="13433685" cy="10387972"/>
          </a:xfrm>
          <a:prstGeom prst="rect">
            <a:avLst/>
          </a:prstGeom>
        </p:spPr>
        <p:txBody>
          <a:bodyPr/>
          <a:lstStyle/>
          <a:p>
            <a:pPr defTabSz="457200">
              <a:lnSpc>
                <a:spcPct val="100000"/>
              </a:lnSpc>
              <a:spcBef>
                <a:spcPts val="0"/>
              </a:spcBef>
              <a:defRPr>
                <a:solidFill>
                  <a:srgbClr val="F9FAFB"/>
                </a:solidFill>
              </a:defRPr>
            </a:pPr>
            <a:r>
              <a:t>Реализация трехэтапного рукопожатия.</a:t>
            </a:r>
            <a:endParaRPr>
              <a:solidFill>
                <a:srgbClr val="2AB181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>
                <a:solidFill>
                  <a:srgbClr val="F9FAFB"/>
                </a:solidFill>
              </a:defRPr>
            </a:pPr>
          </a:p>
          <a:p>
            <a:pPr defTabSz="457200">
              <a:lnSpc>
                <a:spcPct val="100000"/>
              </a:lnSpc>
              <a:spcBef>
                <a:spcPts val="0"/>
              </a:spcBef>
              <a:defRPr>
                <a:solidFill>
                  <a:srgbClr val="F9FAFB"/>
                </a:solidFill>
              </a:defRPr>
            </a:pPr>
            <a:r>
              <a:t>Механизмы повторной отправки при потере пакетов, валидация входящих соединений и корректное завершение сессий через FIN/ACK.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defRPr>
                <a:solidFill>
                  <a:srgbClr val="F9FAFB"/>
                </a:solidFill>
              </a:defRPr>
            </a:pPr>
          </a:p>
          <a:p>
            <a:pPr defTabSz="457200">
              <a:lnSpc>
                <a:spcPct val="100000"/>
              </a:lnSpc>
              <a:spcBef>
                <a:spcPts val="0"/>
              </a:spcBef>
              <a:defRPr>
                <a:solidFill>
                  <a:srgbClr val="F9FAFB"/>
                </a:solidFill>
              </a:defRPr>
            </a:pPr>
            <a:r>
              <a:t>Функция </a:t>
            </a:r>
            <a:r>
              <a:rPr b="1">
                <a:solidFill>
                  <a:srgbClr val="FFFFFF"/>
                </a:solidFill>
              </a:rPr>
              <a:t>экстренного отключения света</a:t>
            </a:r>
            <a:r>
              <a:t> при высоких температурах.</a:t>
            </a:r>
          </a:p>
        </p:txBody>
      </p:sp>
      <p:sp>
        <p:nvSpPr>
          <p:cNvPr id="263" name="Контроллер света"/>
          <p:cNvSpPr txBox="1"/>
          <p:nvPr>
            <p:ph type="title"/>
          </p:nvPr>
        </p:nvSpPr>
        <p:spPr>
          <a:xfrm>
            <a:off x="11070491" y="759855"/>
            <a:ext cx="9779001" cy="1435101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Контроллер света</a:t>
            </a:r>
          </a:p>
        </p:txBody>
      </p:sp>
      <p:pic>
        <p:nvPicPr>
          <p:cNvPr id="264" name="vHvW7YejsWELO_ZMW7rTl.png" descr="vHvW7YejsWELO_ZMW7rT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201142" y="771557"/>
            <a:ext cx="9467800" cy="12172886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Broadcast"/>
          <p:cNvSpPr/>
          <p:nvPr/>
        </p:nvSpPr>
        <p:spPr>
          <a:xfrm>
            <a:off x="13239132" y="2536486"/>
            <a:ext cx="5441720" cy="1072516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Broadcast</a:t>
            </a:r>
          </a:p>
        </p:txBody>
      </p:sp>
      <p:sp>
        <p:nvSpPr>
          <p:cNvPr id="266" name="tcpConnect"/>
          <p:cNvSpPr/>
          <p:nvPr/>
        </p:nvSpPr>
        <p:spPr>
          <a:xfrm>
            <a:off x="13239132" y="4384239"/>
            <a:ext cx="5441720" cy="1072517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tcpConnect</a:t>
            </a:r>
          </a:p>
        </p:txBody>
      </p:sp>
      <p:sp>
        <p:nvSpPr>
          <p:cNvPr id="267" name="tcpSend. Msg {type: «LC», cmd: «C», dev:&lt;name&gt;}"/>
          <p:cNvSpPr/>
          <p:nvPr/>
        </p:nvSpPr>
        <p:spPr>
          <a:xfrm>
            <a:off x="10735798" y="6231993"/>
            <a:ext cx="10448388" cy="1435101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tcpSend. Msg {type: «LC», cmd: «C», dev:&lt;name&gt;}</a:t>
            </a:r>
          </a:p>
        </p:txBody>
      </p:sp>
      <p:sp>
        <p:nvSpPr>
          <p:cNvPr id="268" name="tcpRecv, cmd:accident, CC, set_light."/>
          <p:cNvSpPr/>
          <p:nvPr/>
        </p:nvSpPr>
        <p:spPr>
          <a:xfrm>
            <a:off x="12152981" y="8442331"/>
            <a:ext cx="7614022" cy="1072516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tcpRecv, cmd:accident, CC, set_light.</a:t>
            </a:r>
          </a:p>
        </p:txBody>
      </p:sp>
      <p:sp>
        <p:nvSpPr>
          <p:cNvPr id="269" name="Обработка сообщений, выполнение команд"/>
          <p:cNvSpPr/>
          <p:nvPr/>
        </p:nvSpPr>
        <p:spPr>
          <a:xfrm>
            <a:off x="13239132" y="10290085"/>
            <a:ext cx="5441720" cy="1072516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Обработка сообщений, выполнение команд</a:t>
            </a:r>
          </a:p>
        </p:txBody>
      </p:sp>
      <p:sp>
        <p:nvSpPr>
          <p:cNvPr id="270" name="tcpSend"/>
          <p:cNvSpPr/>
          <p:nvPr/>
        </p:nvSpPr>
        <p:spPr>
          <a:xfrm>
            <a:off x="13239132" y="12137838"/>
            <a:ext cx="5441720" cy="1072517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tcpSend</a:t>
            </a:r>
          </a:p>
        </p:txBody>
      </p:sp>
      <p:sp>
        <p:nvSpPr>
          <p:cNvPr id="271" name="Линия"/>
          <p:cNvSpPr/>
          <p:nvPr/>
        </p:nvSpPr>
        <p:spPr>
          <a:xfrm>
            <a:off x="15959991" y="3616565"/>
            <a:ext cx="1" cy="760111"/>
          </a:xfrm>
          <a:prstGeom prst="line">
            <a:avLst/>
          </a:prstGeom>
          <a:ln w="63500">
            <a:solidFill>
              <a:srgbClr val="D5D5D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2" name="Линия"/>
          <p:cNvSpPr/>
          <p:nvPr/>
        </p:nvSpPr>
        <p:spPr>
          <a:xfrm>
            <a:off x="15959991" y="5464319"/>
            <a:ext cx="1" cy="760111"/>
          </a:xfrm>
          <a:prstGeom prst="line">
            <a:avLst/>
          </a:prstGeom>
          <a:ln w="63500">
            <a:solidFill>
              <a:srgbClr val="D5D5D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3" name="Линия"/>
          <p:cNvSpPr/>
          <p:nvPr/>
        </p:nvSpPr>
        <p:spPr>
          <a:xfrm>
            <a:off x="15959991" y="7674657"/>
            <a:ext cx="1" cy="760111"/>
          </a:xfrm>
          <a:prstGeom prst="line">
            <a:avLst/>
          </a:prstGeom>
          <a:ln w="63500">
            <a:solidFill>
              <a:srgbClr val="D5D5D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4" name="Линия"/>
          <p:cNvSpPr/>
          <p:nvPr/>
        </p:nvSpPr>
        <p:spPr>
          <a:xfrm>
            <a:off x="15959991" y="9522410"/>
            <a:ext cx="1" cy="760112"/>
          </a:xfrm>
          <a:prstGeom prst="line">
            <a:avLst/>
          </a:prstGeom>
          <a:ln w="63500">
            <a:solidFill>
              <a:srgbClr val="D5D5D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5" name="Линия"/>
          <p:cNvSpPr/>
          <p:nvPr/>
        </p:nvSpPr>
        <p:spPr>
          <a:xfrm>
            <a:off x="15959991" y="11370164"/>
            <a:ext cx="1" cy="760112"/>
          </a:xfrm>
          <a:prstGeom prst="line">
            <a:avLst/>
          </a:prstGeom>
          <a:ln w="63500">
            <a:solidFill>
              <a:srgbClr val="D5D5D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6" name="Линия"/>
          <p:cNvSpPr/>
          <p:nvPr/>
        </p:nvSpPr>
        <p:spPr>
          <a:xfrm>
            <a:off x="18665141" y="12674096"/>
            <a:ext cx="3203269" cy="1"/>
          </a:xfrm>
          <a:prstGeom prst="line">
            <a:avLst/>
          </a:prstGeom>
          <a:ln w="635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7" name="Линия"/>
          <p:cNvSpPr/>
          <p:nvPr/>
        </p:nvSpPr>
        <p:spPr>
          <a:xfrm>
            <a:off x="21839357" y="8959594"/>
            <a:ext cx="1" cy="3733498"/>
          </a:xfrm>
          <a:prstGeom prst="line">
            <a:avLst/>
          </a:prstGeom>
          <a:ln w="635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8" name="Линия"/>
          <p:cNvSpPr/>
          <p:nvPr/>
        </p:nvSpPr>
        <p:spPr>
          <a:xfrm flipH="1">
            <a:off x="19765652" y="8978589"/>
            <a:ext cx="2043306" cy="1"/>
          </a:xfrm>
          <a:prstGeom prst="line">
            <a:avLst/>
          </a:prstGeom>
          <a:ln w="63500">
            <a:solidFill>
              <a:srgbClr val="D5D5D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6" dur="700" fill="hold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2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2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Class="entr" nodeType="after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9" dur="2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Class="entr" nodeType="after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3" dur="2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Class="entr" nodeType="afterEffect" presetID="10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7" dur="2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00"/>
                            </p:stCondLst>
                            <p:childTnLst>
                              <p:par>
                                <p:cTn id="29" presetClass="entr" nodeType="afterEffect" presetID="10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1" dur="2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900"/>
                            </p:stCondLst>
                            <p:childTnLst>
                              <p:par>
                                <p:cTn id="33" presetClass="entr" nodeType="afterEffect" presetID="10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5" dur="2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100"/>
                            </p:stCondLst>
                            <p:childTnLst>
                              <p:par>
                                <p:cTn id="37" presetClass="entr" nodeType="afterEffect" presetID="10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9" dur="2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300"/>
                            </p:stCondLst>
                            <p:childTnLst>
                              <p:par>
                                <p:cTn id="41" presetClass="entr" nodeType="afterEffect" presetID="10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3" dur="2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Class="entr" nodeType="afterEffect" presetID="10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7" dur="2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00"/>
                            </p:stCondLst>
                            <p:childTnLst>
                              <p:par>
                                <p:cTn id="49" presetClass="entr" nodeType="afterEffect" presetID="10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1" dur="2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900"/>
                            </p:stCondLst>
                            <p:childTnLst>
                              <p:par>
                                <p:cTn id="53" presetClass="entr" nodeType="afterEffect" presetID="10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5" dur="2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100"/>
                            </p:stCondLst>
                            <p:childTnLst>
                              <p:par>
                                <p:cTn id="57" presetClass="entr" nodeType="afterEffect" presetID="10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9" dur="2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300"/>
                            </p:stCondLst>
                            <p:childTnLst>
                              <p:par>
                                <p:cTn id="61" presetClass="entr" nodeType="afterEffect" presetID="10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63" dur="2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8" grpId="8"/>
      <p:bldP build="whole" bldLvl="1" animBg="1" rev="0" advAuto="0" spid="265" grpId="2"/>
      <p:bldP build="whole" bldLvl="1" animBg="1" rev="0" advAuto="0" spid="270" grpId="12"/>
      <p:bldP build="whole" bldLvl="1" animBg="1" rev="0" advAuto="0" spid="278" grpId="15"/>
      <p:bldP build="whole" bldLvl="1" animBg="1" rev="0" advAuto="0" spid="273" grpId="7"/>
      <p:bldP build="whole" bldLvl="1" animBg="1" rev="0" advAuto="0" spid="275" grpId="11"/>
      <p:bldP build="whole" bldLvl="1" animBg="1" rev="0" advAuto="0" spid="276" grpId="13"/>
      <p:bldP build="whole" bldLvl="1" animBg="1" rev="0" advAuto="0" spid="274" grpId="9"/>
      <p:bldP build="whole" bldLvl="1" animBg="1" rev="0" advAuto="0" spid="267" grpId="6"/>
      <p:bldP build="whole" bldLvl="1" animBg="1" rev="0" advAuto="0" spid="272" grpId="5"/>
      <p:bldP build="whole" bldLvl="1" animBg="1" rev="0" advAuto="0" spid="269" grpId="10"/>
      <p:bldP build="whole" bldLvl="1" animBg="1" rev="0" advAuto="0" spid="266" grpId="4"/>
      <p:bldP build="whole" bldLvl="1" animBg="1" rev="0" advAuto="0" spid="271" grpId="3"/>
      <p:bldP build="whole" bldLvl="1" animBg="1" rev="0" advAuto="0" spid="262" grpId="1"/>
      <p:bldP build="whole" bldLvl="1" animBg="1" rev="0" advAuto="0" spid="277" grpId="14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5E5E5E"/>
      </a:dk1>
      <a:lt1>
        <a:srgbClr val="005E00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